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5" r:id="rId1"/>
  </p:sldMasterIdLst>
  <p:notesMasterIdLst>
    <p:notesMasterId r:id="rId20"/>
  </p:notesMasterIdLst>
  <p:sldIdLst>
    <p:sldId id="256" r:id="rId2"/>
    <p:sldId id="305" r:id="rId3"/>
    <p:sldId id="363" r:id="rId4"/>
    <p:sldId id="364" r:id="rId5"/>
    <p:sldId id="365" r:id="rId6"/>
    <p:sldId id="352" r:id="rId7"/>
    <p:sldId id="353" r:id="rId8"/>
    <p:sldId id="359" r:id="rId9"/>
    <p:sldId id="360" r:id="rId10"/>
    <p:sldId id="366" r:id="rId11"/>
    <p:sldId id="368" r:id="rId12"/>
    <p:sldId id="369" r:id="rId13"/>
    <p:sldId id="370" r:id="rId14"/>
    <p:sldId id="361" r:id="rId15"/>
    <p:sldId id="371" r:id="rId16"/>
    <p:sldId id="354" r:id="rId17"/>
    <p:sldId id="362" r:id="rId18"/>
    <p:sldId id="290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23B"/>
    <a:srgbClr val="D7D7D8"/>
    <a:srgbClr val="999999"/>
    <a:srgbClr val="005CC5"/>
    <a:srgbClr val="008000"/>
    <a:srgbClr val="990055"/>
    <a:srgbClr val="863A64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D3C8B1-F69C-48D7-8531-7FB9605BDFDF}">
  <a:tblStyle styleId="{6BD3C8B1-F69C-48D7-8531-7FB9605BDF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6" autoAdjust="0"/>
    <p:restoredTop sz="94635"/>
  </p:normalViewPr>
  <p:slideViewPr>
    <p:cSldViewPr snapToGrid="0">
      <p:cViewPr varScale="1">
        <p:scale>
          <a:sx n="62" d="100"/>
          <a:sy n="62" d="100"/>
        </p:scale>
        <p:origin x="84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660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747bfd1ed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747bfd1ede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0" name="Google Shape;4800;g131ff7c0f5b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1" name="Google Shape;4801;g131ff7c0f5b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014550"/>
            <a:ext cx="5602200" cy="221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700"/>
              <a:buNone/>
              <a:defRPr sz="3600" b="1">
                <a:latin typeface="Georgia" panose="02040502050405020303" pitchFamily="18" charset="0"/>
                <a:ea typeface="微軟正黑體" panose="020B0604030504040204" pitchFamily="34" charset="-12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315975"/>
            <a:ext cx="5602200" cy="7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550">
                <a:latin typeface="Georgia" panose="02040502050405020303" pitchFamily="18" charset="0"/>
                <a:ea typeface="微軟正黑體" panose="020B0604030504040204" pitchFamily="34" charset="-120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291100" y="0"/>
            <a:ext cx="8529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  <a:ea typeface="微軟正黑體" panose="020B0604030504040204" pitchFamily="34" charset="-120"/>
            </a:endParaRPr>
          </a:p>
        </p:txBody>
      </p:sp>
      <p:grpSp>
        <p:nvGrpSpPr>
          <p:cNvPr id="12" name="Google Shape;12;p2"/>
          <p:cNvGrpSpPr/>
          <p:nvPr/>
        </p:nvGrpSpPr>
        <p:grpSpPr>
          <a:xfrm>
            <a:off x="-55375" y="539500"/>
            <a:ext cx="9199350" cy="4604000"/>
            <a:chOff x="-55375" y="539500"/>
            <a:chExt cx="9199350" cy="4604000"/>
          </a:xfrm>
        </p:grpSpPr>
        <p:cxnSp>
          <p:nvCxnSpPr>
            <p:cNvPr id="13" name="Google Shape;13;p2"/>
            <p:cNvCxnSpPr/>
            <p:nvPr/>
          </p:nvCxnSpPr>
          <p:spPr>
            <a:xfrm>
              <a:off x="-55375" y="4608575"/>
              <a:ext cx="4870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4751675" y="539500"/>
              <a:ext cx="4392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 rot="10800000">
              <a:off x="8430775" y="805200"/>
              <a:ext cx="0" cy="4338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 userDrawn="1">
  <p:cSld name="CONTENT2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>
            <a:spLocks noGrp="1"/>
          </p:cNvSpPr>
          <p:nvPr>
            <p:ph type="title"/>
          </p:nvPr>
        </p:nvSpPr>
        <p:spPr>
          <a:xfrm>
            <a:off x="713225" y="4706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6"/>
          <p:cNvSpPr/>
          <p:nvPr/>
        </p:nvSpPr>
        <p:spPr>
          <a:xfrm rot="10800000">
            <a:off x="8860200" y="-26"/>
            <a:ext cx="283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" name="Google Shape;188;p26"/>
          <p:cNvGrpSpPr/>
          <p:nvPr/>
        </p:nvGrpSpPr>
        <p:grpSpPr>
          <a:xfrm rot="10800000">
            <a:off x="-125" y="267450"/>
            <a:ext cx="9002225" cy="4876050"/>
            <a:chOff x="141900" y="-26"/>
            <a:chExt cx="9002225" cy="4876050"/>
          </a:xfrm>
        </p:grpSpPr>
        <p:cxnSp>
          <p:nvCxnSpPr>
            <p:cNvPr id="189" name="Google Shape;189;p26"/>
            <p:cNvCxnSpPr/>
            <p:nvPr/>
          </p:nvCxnSpPr>
          <p:spPr>
            <a:xfrm>
              <a:off x="7404125" y="4876024"/>
              <a:ext cx="1740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26"/>
            <p:cNvCxnSpPr/>
            <p:nvPr/>
          </p:nvCxnSpPr>
          <p:spPr>
            <a:xfrm rot="10800000">
              <a:off x="141900" y="-26"/>
              <a:ext cx="0" cy="3958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" name="投影片編號版面配置區 1">
            <a:extLst>
              <a:ext uri="{FF2B5EF4-FFF2-40B4-BE49-F238E27FC236}">
                <a16:creationId xmlns:a16="http://schemas.microsoft.com/office/drawing/2014/main" id="{34924AC3-7DFB-5E8F-BA44-142BFF1BF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84850" y="4886538"/>
            <a:ext cx="913378" cy="256962"/>
          </a:xfrm>
          <a:prstGeom prst="rect">
            <a:avLst/>
          </a:prstGeom>
        </p:spPr>
        <p:txBody>
          <a:bodyPr anchor="ctr"/>
          <a:lstStyle>
            <a:lvl1pPr algn="r">
              <a:defRPr sz="900" i="1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altLang="zh-TW"/>
              <a:t>p.</a:t>
            </a:r>
            <a:fld id="{BCB6D509-8DA5-46F4-BCBA-EA2918E24A1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CDE4BFAD-7578-9430-1543-2E186A9E24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2780" y="1147763"/>
            <a:ext cx="7717500" cy="3611562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400">
                <a:latin typeface="Georgia" panose="02040502050405020303" pitchFamily="18" charset="0"/>
                <a:ea typeface="微軟正黑體" panose="020B0604030504040204" pitchFamily="34" charset="-12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latin typeface="Georgia" panose="02040502050405020303" pitchFamily="18" charset="0"/>
                <a:ea typeface="微軟正黑體" panose="020B0604030504040204" pitchFamily="34" charset="-12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latin typeface="Georgia" panose="02040502050405020303" pitchFamily="18" charset="0"/>
                <a:ea typeface="微軟正黑體" panose="020B0604030504040204" pitchFamily="34" charset="-12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latin typeface="Georgia" panose="02040502050405020303" pitchFamily="18" charset="0"/>
                <a:ea typeface="微軟正黑體" panose="020B0604030504040204" pitchFamily="34" charset="-12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latin typeface="Georgia" panose="02040502050405020303" pitchFamily="18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ONTA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2"/>
          <p:cNvSpPr txBox="1">
            <a:spLocks noGrp="1"/>
          </p:cNvSpPr>
          <p:nvPr>
            <p:ph type="title"/>
          </p:nvPr>
        </p:nvSpPr>
        <p:spPr>
          <a:xfrm>
            <a:off x="2654700" y="530250"/>
            <a:ext cx="38346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6000" b="1"/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59" name="Google Shape;259;p32"/>
          <p:cNvSpPr txBox="1">
            <a:spLocks noGrp="1"/>
          </p:cNvSpPr>
          <p:nvPr>
            <p:ph type="subTitle" idx="1"/>
          </p:nvPr>
        </p:nvSpPr>
        <p:spPr>
          <a:xfrm>
            <a:off x="2654700" y="2342156"/>
            <a:ext cx="38346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550" b="1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 b="1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 b="1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 b="1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 b="1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 b="1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 b="1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 b="1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 b="1"/>
            </a:lvl9pPr>
          </a:lstStyle>
          <a:p>
            <a:endParaRPr/>
          </a:p>
        </p:txBody>
      </p:sp>
      <p:sp>
        <p:nvSpPr>
          <p:cNvPr id="260" name="Google Shape;260;p32"/>
          <p:cNvSpPr txBox="1">
            <a:spLocks noGrp="1"/>
          </p:cNvSpPr>
          <p:nvPr>
            <p:ph type="subTitle" idx="2"/>
          </p:nvPr>
        </p:nvSpPr>
        <p:spPr>
          <a:xfrm>
            <a:off x="2654700" y="4111851"/>
            <a:ext cx="38346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9pPr>
          </a:lstStyle>
          <a:p>
            <a:endParaRPr/>
          </a:p>
        </p:txBody>
      </p:sp>
      <p:grpSp>
        <p:nvGrpSpPr>
          <p:cNvPr id="261" name="Google Shape;261;p32"/>
          <p:cNvGrpSpPr/>
          <p:nvPr/>
        </p:nvGrpSpPr>
        <p:grpSpPr>
          <a:xfrm>
            <a:off x="713688" y="2579400"/>
            <a:ext cx="8430488" cy="2564100"/>
            <a:chOff x="713688" y="2579400"/>
            <a:chExt cx="8430488" cy="2564100"/>
          </a:xfrm>
        </p:grpSpPr>
        <p:cxnSp>
          <p:nvCxnSpPr>
            <p:cNvPr id="262" name="Google Shape;262;p32"/>
            <p:cNvCxnSpPr/>
            <p:nvPr/>
          </p:nvCxnSpPr>
          <p:spPr>
            <a:xfrm>
              <a:off x="2839075" y="4876025"/>
              <a:ext cx="6305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32"/>
            <p:cNvCxnSpPr/>
            <p:nvPr/>
          </p:nvCxnSpPr>
          <p:spPr>
            <a:xfrm rot="10800000">
              <a:off x="713688" y="2579400"/>
              <a:ext cx="0" cy="2564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6" name="Google Shape;266;p33"/>
          <p:cNvCxnSpPr/>
          <p:nvPr/>
        </p:nvCxnSpPr>
        <p:spPr>
          <a:xfrm rot="10800000">
            <a:off x="9002100" y="-100"/>
            <a:ext cx="0" cy="2652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7" name="Google Shape;267;p33"/>
          <p:cNvSpPr/>
          <p:nvPr/>
        </p:nvSpPr>
        <p:spPr>
          <a:xfrm>
            <a:off x="8291100" y="0"/>
            <a:ext cx="8529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8" name="Google Shape;268;p33"/>
          <p:cNvCxnSpPr/>
          <p:nvPr/>
        </p:nvCxnSpPr>
        <p:spPr>
          <a:xfrm>
            <a:off x="4273200" y="4876025"/>
            <a:ext cx="4870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33"/>
          <p:cNvCxnSpPr/>
          <p:nvPr/>
        </p:nvCxnSpPr>
        <p:spPr>
          <a:xfrm rot="10800000">
            <a:off x="711250" y="0"/>
            <a:ext cx="0" cy="4131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F6E0A37-3693-CF7A-B961-B90B10C64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84850" y="4886538"/>
            <a:ext cx="913378" cy="256962"/>
          </a:xfrm>
          <a:prstGeom prst="rect">
            <a:avLst/>
          </a:prstGeom>
        </p:spPr>
        <p:txBody>
          <a:bodyPr anchor="ctr"/>
          <a:lstStyle>
            <a:lvl1pPr algn="r">
              <a:defRPr sz="900" i="1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altLang="zh-TW"/>
              <a:t>p.</a:t>
            </a:r>
            <a:fld id="{BCB6D509-8DA5-46F4-BCBA-EA2918E24A1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4"/>
          <p:cNvSpPr/>
          <p:nvPr/>
        </p:nvSpPr>
        <p:spPr>
          <a:xfrm rot="10800000">
            <a:off x="125" y="0"/>
            <a:ext cx="716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" name="Google Shape;272;p34"/>
          <p:cNvGrpSpPr/>
          <p:nvPr/>
        </p:nvGrpSpPr>
        <p:grpSpPr>
          <a:xfrm rot="10800000">
            <a:off x="0" y="363100"/>
            <a:ext cx="8860200" cy="4780400"/>
            <a:chOff x="283800" y="0"/>
            <a:chExt cx="8860200" cy="4780400"/>
          </a:xfrm>
        </p:grpSpPr>
        <p:cxnSp>
          <p:nvCxnSpPr>
            <p:cNvPr id="273" name="Google Shape;273;p34"/>
            <p:cNvCxnSpPr/>
            <p:nvPr/>
          </p:nvCxnSpPr>
          <p:spPr>
            <a:xfrm>
              <a:off x="4273200" y="4780400"/>
              <a:ext cx="4870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34"/>
            <p:cNvCxnSpPr/>
            <p:nvPr/>
          </p:nvCxnSpPr>
          <p:spPr>
            <a:xfrm rot="10800000">
              <a:off x="283800" y="0"/>
              <a:ext cx="0" cy="413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EBADBAA-A894-E64B-D33D-1AD81D9AD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84850" y="4886538"/>
            <a:ext cx="913378" cy="256962"/>
          </a:xfrm>
          <a:prstGeom prst="rect">
            <a:avLst/>
          </a:prstGeom>
        </p:spPr>
        <p:txBody>
          <a:bodyPr anchor="ctr"/>
          <a:lstStyle>
            <a:lvl1pPr algn="r">
              <a:defRPr sz="900" i="1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altLang="zh-TW"/>
              <a:t>p.</a:t>
            </a:r>
            <a:fld id="{BCB6D509-8DA5-46F4-BCBA-EA2918E24A1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70650"/>
            <a:ext cx="7717500" cy="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97400"/>
            <a:ext cx="7717500" cy="3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2" r:id="rId2"/>
    <p:sldLayoutId id="2147483678" r:id="rId3"/>
    <p:sldLayoutId id="2147483679" r:id="rId4"/>
    <p:sldLayoutId id="2147483680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Georgia" panose="02040502050405020303" pitchFamily="18" charset="0"/>
          <a:ea typeface="微軟正黑體" panose="020B0604030504040204" pitchFamily="34" charset="-12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Georgia" panose="02040502050405020303" pitchFamily="18" charset="0"/>
          <a:ea typeface="微軟正黑體" panose="020B0604030504040204" pitchFamily="34" charset="-12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upal.org/project/project_them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ding workshop abstract concept vector illustration code writing workshop online programming course app and games development class informatics lesson software development abstract metaphor">
            <a:extLst>
              <a:ext uri="{FF2B5EF4-FFF2-40B4-BE49-F238E27FC236}">
                <a16:creationId xmlns:a16="http://schemas.microsoft.com/office/drawing/2014/main" id="{955B85A2-7B38-DC74-F808-B4B1A44AA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977" y="2248412"/>
            <a:ext cx="2912918" cy="291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" name="Google Shape;291;p41"/>
          <p:cNvSpPr txBox="1">
            <a:spLocks noGrp="1"/>
          </p:cNvSpPr>
          <p:nvPr>
            <p:ph type="ctrTitle"/>
          </p:nvPr>
        </p:nvSpPr>
        <p:spPr>
          <a:xfrm>
            <a:off x="713225" y="1014550"/>
            <a:ext cx="5602200" cy="221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altLang="zh-TW" sz="4000" b="1" dirty="0">
                <a:sym typeface="Montserrat ExtraBold"/>
              </a:rPr>
              <a:t>Drupal</a:t>
            </a:r>
            <a:br>
              <a:rPr lang="en-US" altLang="zh-TW" sz="4000" dirty="0">
                <a:solidFill>
                  <a:schemeClr val="accent1"/>
                </a:solidFill>
                <a:sym typeface="Montserrat ExtraBold"/>
              </a:rPr>
            </a:br>
            <a:r>
              <a:rPr lang="zh-TW" altLang="en-US" sz="4000" b="1" dirty="0">
                <a:solidFill>
                  <a:schemeClr val="accent1"/>
                </a:solidFill>
                <a:sym typeface="Montserrat ExtraBold"/>
              </a:rPr>
              <a:t>簡介與操作</a:t>
            </a:r>
            <a:endParaRPr lang="zh-TW" altLang="en-US" sz="4000" b="1" dirty="0">
              <a:solidFill>
                <a:schemeClr val="accent1"/>
              </a:solidFill>
            </a:endParaRPr>
          </a:p>
        </p:txBody>
      </p:sp>
      <p:sp>
        <p:nvSpPr>
          <p:cNvPr id="292" name="Google Shape;292;p41"/>
          <p:cNvSpPr txBox="1">
            <a:spLocks noGrp="1"/>
          </p:cNvSpPr>
          <p:nvPr>
            <p:ph type="subTitle" idx="1"/>
          </p:nvPr>
        </p:nvSpPr>
        <p:spPr>
          <a:xfrm>
            <a:off x="713225" y="3315975"/>
            <a:ext cx="5602200" cy="7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altLang="zh-TW" sz="1600" b="1" dirty="0"/>
              <a:t>114</a:t>
            </a:r>
            <a:r>
              <a:rPr lang="zh-TW" altLang="en-US" sz="1600" b="1" dirty="0"/>
              <a:t>學年度第</a:t>
            </a:r>
            <a:r>
              <a:rPr lang="en-US" altLang="zh-TW" sz="1600" b="1" dirty="0"/>
              <a:t>1</a:t>
            </a:r>
            <a:r>
              <a:rPr lang="zh-TW" altLang="en-US" sz="1600" b="1" dirty="0"/>
              <a:t>學期－網站架構與建置實務</a:t>
            </a:r>
          </a:p>
        </p:txBody>
      </p:sp>
      <p:sp>
        <p:nvSpPr>
          <p:cNvPr id="2" name="Google Shape;367;p34">
            <a:extLst>
              <a:ext uri="{FF2B5EF4-FFF2-40B4-BE49-F238E27FC236}">
                <a16:creationId xmlns:a16="http://schemas.microsoft.com/office/drawing/2014/main" id="{7E062193-AEC5-28DF-2A0A-6CD5510AE39F}"/>
              </a:ext>
            </a:extLst>
          </p:cNvPr>
          <p:cNvSpPr txBox="1">
            <a:spLocks/>
          </p:cNvSpPr>
          <p:nvPr/>
        </p:nvSpPr>
        <p:spPr>
          <a:xfrm>
            <a:off x="747860" y="3863045"/>
            <a:ext cx="25752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None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None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None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None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None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None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None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None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zh-TW" altLang="en-US" sz="1400" dirty="0">
                <a:latin typeface="Georgia" panose="02040502050405020303" pitchFamily="18" charset="0"/>
                <a:ea typeface="微軟正黑體" panose="020B0604030504040204" pitchFamily="34" charset="-120"/>
                <a:sym typeface="Oxanium Medium"/>
              </a:rPr>
              <a:t>輔仁大學圖書資訊學系</a:t>
            </a:r>
            <a:endParaRPr lang="en-US" altLang="zh-TW" sz="1400" dirty="0">
              <a:latin typeface="Georgia" panose="02040502050405020303" pitchFamily="18" charset="0"/>
              <a:ea typeface="微軟正黑體" panose="020B0604030504040204" pitchFamily="34" charset="-120"/>
              <a:sym typeface="Oxanium Medium"/>
            </a:endParaRPr>
          </a:p>
          <a:p>
            <a:pPr marL="0" indent="0"/>
            <a:r>
              <a:rPr lang="zh-TW" altLang="en-US" sz="1400" dirty="0">
                <a:latin typeface="Georgia" panose="02040502050405020303" pitchFamily="18" charset="0"/>
                <a:ea typeface="微軟正黑體" panose="020B0604030504040204" pitchFamily="34" charset="-120"/>
                <a:sym typeface="Oxanium Medium"/>
              </a:rPr>
              <a:t>洪偉翔講師</a:t>
            </a:r>
            <a:endParaRPr lang="en-US" altLang="zh-TW" sz="1400" dirty="0">
              <a:latin typeface="Georgia" panose="02040502050405020303" pitchFamily="18" charset="0"/>
              <a:ea typeface="微軟正黑體" panose="020B0604030504040204" pitchFamily="34" charset="-120"/>
              <a:sym typeface="Oxanium Medium"/>
            </a:endParaRPr>
          </a:p>
          <a:p>
            <a:pPr marL="0" indent="0"/>
            <a:r>
              <a:rPr lang="en-US" altLang="zh-TW" sz="1100">
                <a:latin typeface="Georgia" panose="02040502050405020303" pitchFamily="18" charset="0"/>
                <a:ea typeface="微軟正黑體" panose="020B0604030504040204" pitchFamily="34" charset="-120"/>
                <a:sym typeface="Oxanium Medium"/>
              </a:rPr>
              <a:t>114.12.3~23</a:t>
            </a:r>
            <a:endParaRPr lang="zh-TW" altLang="en-US" sz="1100" dirty="0">
              <a:latin typeface="Georgia" panose="02040502050405020303" pitchFamily="18" charset="0"/>
              <a:ea typeface="微軟正黑體" panose="020B0604030504040204" pitchFamily="34" charset="-120"/>
              <a:sym typeface="Oxanium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F6EC20-8D3E-45EA-7216-186DB18B2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建立內容類型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1D68C5F-48F6-341B-7EBA-093530C2B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p.</a:t>
            </a:r>
            <a:fld id="{BCB6D509-8DA5-46F4-BCBA-EA2918E24A1A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451D1EA-3A49-AFB7-0739-2396312ACEE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dirty="0"/>
              <a:t>最新消息</a:t>
            </a:r>
            <a:endParaRPr lang="en-US" altLang="zh-TW" dirty="0"/>
          </a:p>
          <a:p>
            <a:pPr lvl="1"/>
            <a:r>
              <a:rPr lang="zh-TW" altLang="en-US" dirty="0"/>
              <a:t>標題</a:t>
            </a:r>
            <a:endParaRPr lang="en-US" altLang="zh-TW" dirty="0"/>
          </a:p>
          <a:p>
            <a:pPr lvl="1"/>
            <a:r>
              <a:rPr lang="zh-TW" altLang="en-US" dirty="0"/>
              <a:t>分類</a:t>
            </a:r>
            <a:endParaRPr lang="en-US" altLang="zh-TW" dirty="0"/>
          </a:p>
          <a:p>
            <a:pPr lvl="1"/>
            <a:r>
              <a:rPr lang="zh-TW" altLang="en-US" dirty="0"/>
              <a:t>內文</a:t>
            </a:r>
            <a:endParaRPr lang="en-US" altLang="zh-TW" dirty="0"/>
          </a:p>
          <a:p>
            <a:pPr lvl="1"/>
            <a:r>
              <a:rPr lang="zh-TW" altLang="en-US" dirty="0"/>
              <a:t>圖片欄位</a:t>
            </a:r>
            <a:endParaRPr lang="en-US" altLang="zh-TW" dirty="0"/>
          </a:p>
          <a:p>
            <a:pPr lvl="1"/>
            <a:r>
              <a:rPr lang="zh-TW" altLang="en-US" dirty="0"/>
              <a:t>檔案欄位</a:t>
            </a:r>
            <a:endParaRPr lang="en-US" altLang="zh-TW" dirty="0"/>
          </a:p>
          <a:p>
            <a:r>
              <a:rPr lang="zh-TW" altLang="en-US" dirty="0"/>
              <a:t>檔案下載</a:t>
            </a:r>
            <a:endParaRPr lang="en-US" altLang="zh-TW" dirty="0"/>
          </a:p>
          <a:p>
            <a:pPr lvl="1"/>
            <a:r>
              <a:rPr lang="zh-TW" altLang="en-US" dirty="0"/>
              <a:t>標題</a:t>
            </a:r>
            <a:endParaRPr lang="en-US" altLang="zh-TW" dirty="0"/>
          </a:p>
          <a:p>
            <a:pPr lvl="1"/>
            <a:r>
              <a:rPr lang="zh-TW" altLang="en-US" dirty="0"/>
              <a:t>分類</a:t>
            </a:r>
            <a:endParaRPr lang="en-US" altLang="zh-TW" dirty="0"/>
          </a:p>
          <a:p>
            <a:pPr lvl="1"/>
            <a:r>
              <a:rPr lang="zh-TW" altLang="en-US" dirty="0"/>
              <a:t>檔案欄位</a:t>
            </a:r>
            <a:endParaRPr lang="en-US" altLang="zh-TW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C188BF6-5686-005C-0994-9726B835658E}"/>
              </a:ext>
            </a:extLst>
          </p:cNvPr>
          <p:cNvSpPr txBox="1"/>
          <p:nvPr/>
        </p:nvSpPr>
        <p:spPr>
          <a:xfrm>
            <a:off x="3032567" y="1661230"/>
            <a:ext cx="5706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架構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內容類型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新增內容類型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輸入名稱、修改機器可讀名稱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設定發布設定、發布選項、顯示設定、選單設定等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65DC8F0-870D-23D3-78ED-AABEAE4A7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649" y="3194134"/>
            <a:ext cx="3914052" cy="182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54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C92F2-D1C4-BF3D-1606-E669940A9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A363D6-A103-698A-4EE0-BE91E2CFA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建立內容欄位</a:t>
            </a:r>
            <a:r>
              <a:rPr lang="en-US" altLang="zh-TW" dirty="0"/>
              <a:t>(</a:t>
            </a:r>
            <a:r>
              <a:rPr lang="zh-TW" altLang="en-US" dirty="0"/>
              <a:t>管理欄位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1316410-1600-4E6B-E74C-A746CD9D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p.</a:t>
            </a:r>
            <a:fld id="{BCB6D509-8DA5-46F4-BCBA-EA2918E24A1A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43D1130-54E9-DF41-7B81-7EFADE56868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/>
              <a:t>網站公告</a:t>
            </a:r>
            <a:endParaRPr lang="en-US" altLang="zh-TW" dirty="0"/>
          </a:p>
          <a:p>
            <a:pPr lvl="1"/>
            <a:r>
              <a:rPr lang="zh-TW" altLang="en-US" dirty="0"/>
              <a:t>標題</a:t>
            </a:r>
            <a:endParaRPr lang="en-US" altLang="zh-TW" dirty="0"/>
          </a:p>
          <a:p>
            <a:pPr lvl="1"/>
            <a:r>
              <a:rPr lang="zh-TW" altLang="en-US" dirty="0"/>
              <a:t>分類</a:t>
            </a:r>
            <a:endParaRPr lang="en-US" altLang="zh-TW" dirty="0"/>
          </a:p>
          <a:p>
            <a:pPr lvl="1"/>
            <a:r>
              <a:rPr lang="zh-TW" altLang="en-US" dirty="0"/>
              <a:t>內文</a:t>
            </a:r>
            <a:r>
              <a:rPr lang="en-US" altLang="zh-TW" dirty="0"/>
              <a:t>(formatted &gt; text, long)&gt;</a:t>
            </a:r>
            <a:r>
              <a:rPr lang="zh-TW" altLang="en-US" dirty="0"/>
              <a:t>必填</a:t>
            </a:r>
            <a:r>
              <a:rPr lang="en-US" altLang="zh-TW" dirty="0"/>
              <a:t>&gt;</a:t>
            </a:r>
            <a:r>
              <a:rPr lang="zh-TW" altLang="en-US" dirty="0"/>
              <a:t>完整</a:t>
            </a:r>
            <a:endParaRPr lang="en-US" altLang="zh-TW" dirty="0"/>
          </a:p>
          <a:p>
            <a:pPr lvl="1"/>
            <a:r>
              <a:rPr lang="zh-TW" altLang="en-US" dirty="0"/>
              <a:t>圖片欄位</a:t>
            </a:r>
            <a:r>
              <a:rPr lang="en-US" altLang="zh-TW" dirty="0"/>
              <a:t>&gt;</a:t>
            </a:r>
            <a:r>
              <a:rPr lang="zh-TW" altLang="en-US" dirty="0"/>
              <a:t>檔案上傳</a:t>
            </a:r>
            <a:r>
              <a:rPr lang="en-US" altLang="zh-TW" dirty="0"/>
              <a:t>&gt;</a:t>
            </a:r>
            <a:r>
              <a:rPr lang="zh-TW" altLang="en-US" dirty="0"/>
              <a:t>圖片</a:t>
            </a:r>
            <a:r>
              <a:rPr lang="en-US" altLang="zh-TW" dirty="0"/>
              <a:t>&gt;</a:t>
            </a:r>
            <a:r>
              <a:rPr lang="zh-TW" altLang="en-US" dirty="0"/>
              <a:t>無限制</a:t>
            </a:r>
            <a:r>
              <a:rPr lang="en-US" altLang="zh-TW" dirty="0"/>
              <a:t>&gt;</a:t>
            </a:r>
            <a:r>
              <a:rPr lang="zh-TW" altLang="en-US" dirty="0"/>
              <a:t>檔案目錄</a:t>
            </a:r>
            <a:r>
              <a:rPr lang="en-US" altLang="zh-TW" dirty="0"/>
              <a:t>(</a:t>
            </a:r>
            <a:r>
              <a:rPr lang="en-US" altLang="zh-TW" dirty="0" err="1"/>
              <a:t>img</a:t>
            </a:r>
            <a:r>
              <a:rPr lang="en-US" altLang="zh-TW" dirty="0"/>
              <a:t>/[</a:t>
            </a:r>
            <a:r>
              <a:rPr lang="en-US" altLang="zh-TW" dirty="0" err="1"/>
              <a:t>date:custom:Y</a:t>
            </a:r>
            <a:r>
              <a:rPr lang="en-US" altLang="zh-TW" dirty="0"/>
              <a:t>]-[</a:t>
            </a:r>
            <a:r>
              <a:rPr lang="en-US" altLang="zh-TW" dirty="0" err="1"/>
              <a:t>date:custom:m</a:t>
            </a:r>
            <a:r>
              <a:rPr lang="en-US" altLang="zh-TW" dirty="0"/>
              <a:t>])</a:t>
            </a:r>
          </a:p>
          <a:p>
            <a:pPr lvl="1"/>
            <a:r>
              <a:rPr lang="zh-TW" altLang="en-US" dirty="0"/>
              <a:t>檔案欄位</a:t>
            </a:r>
            <a:r>
              <a:rPr lang="en-US" altLang="zh-TW" dirty="0"/>
              <a:t>&gt;</a:t>
            </a:r>
            <a:r>
              <a:rPr lang="zh-TW" altLang="en-US" dirty="0"/>
              <a:t>檔案上傳</a:t>
            </a:r>
            <a:r>
              <a:rPr lang="en-US" altLang="zh-TW" dirty="0"/>
              <a:t>&gt;</a:t>
            </a:r>
            <a:r>
              <a:rPr lang="zh-TW" altLang="en-US" dirty="0"/>
              <a:t>檔案</a:t>
            </a:r>
            <a:r>
              <a:rPr lang="en-US" altLang="zh-TW" dirty="0"/>
              <a:t>&gt;</a:t>
            </a:r>
            <a:r>
              <a:rPr lang="zh-TW" altLang="en-US" dirty="0"/>
              <a:t>顯示欄位、無限制</a:t>
            </a:r>
            <a:r>
              <a:rPr lang="en-US" altLang="zh-TW" dirty="0"/>
              <a:t>&gt;</a:t>
            </a:r>
            <a:r>
              <a:rPr lang="zh-TW" altLang="en-US" dirty="0"/>
              <a:t>允許副檔名</a:t>
            </a:r>
            <a:r>
              <a:rPr lang="en-US" altLang="zh-TW" dirty="0"/>
              <a:t>(txt doc docx ppt pptx </a:t>
            </a:r>
            <a:r>
              <a:rPr lang="en-US" altLang="zh-TW" dirty="0" err="1"/>
              <a:t>xls</a:t>
            </a:r>
            <a:r>
              <a:rPr lang="en-US" altLang="zh-TW" dirty="0"/>
              <a:t> xlsx pdf </a:t>
            </a:r>
            <a:r>
              <a:rPr lang="en-US" altLang="zh-TW" dirty="0" err="1"/>
              <a:t>odt</a:t>
            </a:r>
            <a:r>
              <a:rPr lang="en-US" altLang="zh-TW" dirty="0"/>
              <a:t> </a:t>
            </a:r>
            <a:r>
              <a:rPr lang="en-US" altLang="zh-TW" dirty="0" err="1"/>
              <a:t>odp</a:t>
            </a:r>
            <a:r>
              <a:rPr lang="en-US" altLang="zh-TW" dirty="0"/>
              <a:t> </a:t>
            </a:r>
            <a:r>
              <a:rPr lang="en-US" altLang="zh-TW" dirty="0" err="1"/>
              <a:t>ods</a:t>
            </a:r>
            <a:r>
              <a:rPr lang="en-US" altLang="zh-TW" dirty="0"/>
              <a:t>)&gt;</a:t>
            </a:r>
            <a:r>
              <a:rPr lang="zh-TW" altLang="en-US" dirty="0"/>
              <a:t>檔案目錄</a:t>
            </a:r>
            <a:r>
              <a:rPr lang="en-US" altLang="zh-TW" dirty="0"/>
              <a:t>(file/[</a:t>
            </a:r>
            <a:r>
              <a:rPr lang="en-US" altLang="zh-TW" dirty="0" err="1"/>
              <a:t>date:custom:Y</a:t>
            </a:r>
            <a:r>
              <a:rPr lang="en-US" altLang="zh-TW" dirty="0"/>
              <a:t>]-[</a:t>
            </a:r>
            <a:r>
              <a:rPr lang="en-US" altLang="zh-TW" dirty="0" err="1"/>
              <a:t>date:custom:m</a:t>
            </a:r>
            <a:r>
              <a:rPr lang="en-US" altLang="zh-TW" dirty="0"/>
              <a:t>])&gt;</a:t>
            </a:r>
            <a:r>
              <a:rPr lang="zh-TW" altLang="en-US" dirty="0"/>
              <a:t>最大上傳大小</a:t>
            </a:r>
            <a:r>
              <a:rPr lang="en-US" altLang="zh-TW" dirty="0"/>
              <a:t>&gt;</a:t>
            </a:r>
            <a:r>
              <a:rPr lang="zh-TW" altLang="en-US" dirty="0"/>
              <a:t>敘述欄位</a:t>
            </a:r>
            <a:endParaRPr lang="en-US" altLang="zh-TW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15EAA3C-6814-4509-E374-083C5F5DFE2C}"/>
              </a:ext>
            </a:extLst>
          </p:cNvPr>
          <p:cNvSpPr txBox="1"/>
          <p:nvPr/>
        </p:nvSpPr>
        <p:spPr>
          <a:xfrm>
            <a:off x="3032565" y="1147763"/>
            <a:ext cx="5706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Create a new field&gt;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選擇欄位類型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輸入標籤、修改機器可讀名稱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設定細節</a:t>
            </a:r>
          </a:p>
          <a:p>
            <a:pPr marL="457200" indent="-457200">
              <a:buFont typeface="+mj-lt"/>
              <a:buAutoNum type="arabicPeriod"/>
            </a:pPr>
            <a:endParaRPr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9295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56008D-1CE5-1AD5-A88E-7A2E22010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管理表單顯示、管理顯示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75D12E0-8160-250E-6AFC-9DA6274A1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p.</a:t>
            </a:r>
            <a:fld id="{BCB6D509-8DA5-46F4-BCBA-EA2918E24A1A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283753E-6E3F-39A6-F3D2-8CCE58CB343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dirty="0"/>
              <a:t>管理表單顯示</a:t>
            </a:r>
            <a:endParaRPr lang="en-US" altLang="zh-TW" dirty="0"/>
          </a:p>
          <a:p>
            <a:pPr lvl="1"/>
            <a:r>
              <a:rPr lang="zh-TW" altLang="en-US" dirty="0"/>
              <a:t>在新增、編輯內容時呈現的表單樣式、表單欄位與順序</a:t>
            </a:r>
            <a:endParaRPr lang="en-US" altLang="zh-TW" dirty="0"/>
          </a:p>
          <a:p>
            <a:r>
              <a:rPr lang="zh-TW" altLang="en-US" dirty="0"/>
              <a:t>管理顯示</a:t>
            </a:r>
            <a:endParaRPr lang="en-US" altLang="zh-TW" dirty="0"/>
          </a:p>
          <a:p>
            <a:pPr lvl="1"/>
            <a:r>
              <a:rPr lang="zh-TW" altLang="en-US" dirty="0"/>
              <a:t>在前臺</a:t>
            </a:r>
            <a:r>
              <a:rPr lang="en-US" altLang="zh-TW" dirty="0"/>
              <a:t>[</a:t>
            </a:r>
            <a:r>
              <a:rPr lang="zh-TW" altLang="en-US" dirty="0"/>
              <a:t>使用者看到的畫面</a:t>
            </a:r>
            <a:r>
              <a:rPr lang="en-US" altLang="zh-TW" dirty="0"/>
              <a:t>]</a:t>
            </a:r>
            <a:r>
              <a:rPr lang="zh-TW" altLang="en-US" dirty="0"/>
              <a:t>顯示的樣式、欄位與順序</a:t>
            </a:r>
          </a:p>
        </p:txBody>
      </p:sp>
    </p:spTree>
    <p:extLst>
      <p:ext uri="{BB962C8B-B14F-4D97-AF65-F5344CB8AC3E}">
        <p14:creationId xmlns:p14="http://schemas.microsoft.com/office/powerpoint/2010/main" val="3438062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DEB971-4BDA-8C63-079A-B93F8101F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管理權限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E2CB030-6198-08F2-BDC8-AD443AC93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p.</a:t>
            </a:r>
            <a:fld id="{BCB6D509-8DA5-46F4-BCBA-EA2918E24A1A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3976DB3-8DEA-0632-9314-FCA435C2DFC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dirty="0"/>
              <a:t>建立新內容</a:t>
            </a:r>
            <a:endParaRPr lang="en-US" altLang="zh-TW" dirty="0"/>
          </a:p>
          <a:p>
            <a:r>
              <a:rPr lang="zh-TW" altLang="en-US" dirty="0"/>
              <a:t>移除任何內容</a:t>
            </a:r>
            <a:endParaRPr lang="en-US" altLang="zh-TW" dirty="0"/>
          </a:p>
          <a:p>
            <a:r>
              <a:rPr lang="zh-TW" altLang="en-US" dirty="0"/>
              <a:t>移除自己的內容</a:t>
            </a:r>
            <a:endParaRPr lang="en-US" altLang="zh-TW" dirty="0"/>
          </a:p>
          <a:p>
            <a:r>
              <a:rPr lang="zh-TW" altLang="en-US" dirty="0"/>
              <a:t>編輯任何內容</a:t>
            </a:r>
            <a:endParaRPr lang="en-US" altLang="zh-TW" dirty="0"/>
          </a:p>
          <a:p>
            <a:r>
              <a:rPr lang="zh-TW" altLang="en-US" dirty="0"/>
              <a:t>編輯自己的內容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C4F9B4E-F4D2-0646-AA3E-967D3F72D0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6950"/>
          <a:stretch>
            <a:fillRect/>
          </a:stretch>
        </p:blipFill>
        <p:spPr>
          <a:xfrm>
            <a:off x="3556868" y="2173466"/>
            <a:ext cx="5139629" cy="249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1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0742B-4B06-5650-96DB-3CA206F2B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E4CA06-379E-5D1A-7B7B-DCD6DDAA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Georgia" panose="02040502050405020303" pitchFamily="18" charset="0"/>
              </a:rPr>
              <a:t>Taxonomy (</a:t>
            </a:r>
            <a:r>
              <a:rPr lang="zh-TW" altLang="en-US" dirty="0">
                <a:latin typeface="Georgia" panose="02040502050405020303" pitchFamily="18" charset="0"/>
              </a:rPr>
              <a:t>分類</a:t>
            </a:r>
            <a:r>
              <a:rPr lang="en-US" altLang="zh-TW" dirty="0">
                <a:latin typeface="Georgia" panose="02040502050405020303" pitchFamily="18" charset="0"/>
              </a:rPr>
              <a:t>)</a:t>
            </a:r>
            <a:endParaRPr lang="zh-TW" altLang="en-US" dirty="0">
              <a:latin typeface="Georgia" panose="02040502050405020303" pitchFamily="18" charset="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27EBC93-46E6-6369-C755-B244E2845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p.</a:t>
            </a:r>
            <a:fld id="{BCB6D509-8DA5-46F4-BCBA-EA2918E24A1A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7817A2F-3F2C-4271-D30A-62F9F70C0B6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/>
              <a:t>Drupal </a:t>
            </a:r>
            <a:r>
              <a:rPr lang="zh-TW" altLang="en-US" dirty="0"/>
              <a:t>的分類標籤系統（分類系統 </a:t>
            </a:r>
            <a:r>
              <a:rPr lang="en-US" altLang="zh-TW" dirty="0"/>
              <a:t>– </a:t>
            </a:r>
            <a:r>
              <a:rPr lang="zh-TW" altLang="en-US" dirty="0"/>
              <a:t>詞彙表</a:t>
            </a:r>
            <a:r>
              <a:rPr lang="en-US" altLang="zh-TW" dirty="0"/>
              <a:t>– </a:t>
            </a:r>
            <a:r>
              <a:rPr lang="zh-TW" altLang="en-US" dirty="0"/>
              <a:t>詞彙）</a:t>
            </a:r>
            <a:endParaRPr lang="en-US" altLang="zh-TW" dirty="0"/>
          </a:p>
          <a:p>
            <a:r>
              <a:rPr lang="en-US" altLang="zh-TW" dirty="0"/>
              <a:t>Vocabulary (</a:t>
            </a:r>
            <a:r>
              <a:rPr lang="zh-TW" altLang="en-US" dirty="0"/>
              <a:t>詞彙表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網站中可能有多個詞彙表，例如：最新消息詞彙表、文章分類詞彙表、產品分類詞彙表等</a:t>
            </a:r>
          </a:p>
          <a:p>
            <a:r>
              <a:rPr lang="en-US" altLang="zh-TW" dirty="0"/>
              <a:t>Term (</a:t>
            </a:r>
            <a:r>
              <a:rPr lang="zh-TW" altLang="en-US" dirty="0"/>
              <a:t>詞彙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詞彙表中具體的分類詞彙，如最新消息詞彙表中，有公告、徵才、活動等不同的分類詞彙</a:t>
            </a:r>
            <a:endParaRPr lang="en-US" altLang="zh-TW" dirty="0"/>
          </a:p>
          <a:p>
            <a:r>
              <a:rPr lang="zh-TW" altLang="en-US" dirty="0"/>
              <a:t>可以將 </a:t>
            </a:r>
            <a:r>
              <a:rPr lang="en-US" altLang="zh-TW" dirty="0"/>
              <a:t>Term </a:t>
            </a:r>
            <a:r>
              <a:rPr lang="zh-TW" altLang="en-US" dirty="0"/>
              <a:t>作為一個 </a:t>
            </a:r>
            <a:r>
              <a:rPr lang="en-US" altLang="zh-TW" dirty="0"/>
              <a:t>Field </a:t>
            </a:r>
            <a:r>
              <a:rPr lang="zh-TW" altLang="en-US" dirty="0"/>
              <a:t>加到 </a:t>
            </a:r>
            <a:r>
              <a:rPr lang="en-US" altLang="zh-TW" dirty="0"/>
              <a:t>Node </a:t>
            </a:r>
            <a:r>
              <a:rPr lang="zh-TW" altLang="en-US" dirty="0"/>
              <a:t>中，用來整理內容</a:t>
            </a:r>
          </a:p>
        </p:txBody>
      </p:sp>
    </p:spTree>
    <p:extLst>
      <p:ext uri="{BB962C8B-B14F-4D97-AF65-F5344CB8AC3E}">
        <p14:creationId xmlns:p14="http://schemas.microsoft.com/office/powerpoint/2010/main" val="1558492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BE8D8F-391C-49F4-3F6F-A978884E9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於內容類型中引用分類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11B4206-8ECB-AEE0-3896-BBACB3AF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p.</a:t>
            </a:r>
            <a:fld id="{BCB6D509-8DA5-46F4-BCBA-EA2918E24A1A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1EA3038-7D4E-3BFB-BE0B-B46E32AB0EB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9545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6AEF5-FFD9-5B88-9D39-C1DA38AA5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AFAC2C-FB93-07B2-098E-B4A27A09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470650"/>
            <a:ext cx="7717500" cy="5499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sz="2600"/>
              <a:t>Blocks</a:t>
            </a:r>
            <a:r>
              <a:rPr lang="zh-TW" altLang="en-US" sz="2600"/>
              <a:t> </a:t>
            </a:r>
            <a:r>
              <a:rPr lang="en-US" altLang="zh-TW" sz="2600"/>
              <a:t>(</a:t>
            </a:r>
            <a:r>
              <a:rPr lang="zh-TW" altLang="en-US" sz="2600"/>
              <a:t>區塊</a:t>
            </a:r>
            <a:r>
              <a:rPr lang="en-US" altLang="zh-TW" sz="2600"/>
              <a:t>)</a:t>
            </a:r>
            <a:endParaRPr lang="zh-TW" altLang="en-US" sz="260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1173D99-7465-8411-211B-255740EDB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84850" y="4886538"/>
            <a:ext cx="913378" cy="2569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zh-TW"/>
              <a:t>p.</a:t>
            </a:r>
            <a:fld id="{BCB6D509-8DA5-46F4-BCBA-EA2918E24A1A}" type="slidenum">
              <a:rPr lang="zh-TW" altLang="en-US" smtClean="0"/>
              <a:pPr>
                <a:spcAft>
                  <a:spcPts val="600"/>
                </a:spcAft>
              </a:pPr>
              <a:t>16</a:t>
            </a:fld>
            <a:endParaRPr lang="zh-TW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B60AB00-25D5-1CB3-699B-3BF6DDEFA04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2780" y="1147763"/>
            <a:ext cx="3763500" cy="3611562"/>
          </a:xfrm>
        </p:spPr>
        <p:txBody>
          <a:bodyPr wrap="square" anchor="t">
            <a:normAutofit/>
          </a:bodyPr>
          <a:lstStyle/>
          <a:p>
            <a:r>
              <a:rPr lang="en-US" altLang="zh-TW" sz="2200" dirty="0"/>
              <a:t>Node </a:t>
            </a:r>
            <a:r>
              <a:rPr lang="zh-TW" altLang="en-US" sz="2200" dirty="0"/>
              <a:t>通常占據頁面的主要區域 </a:t>
            </a:r>
            <a:r>
              <a:rPr lang="en-US" altLang="zh-TW" sz="2200" dirty="0"/>
              <a:t>(Main Content)</a:t>
            </a:r>
          </a:p>
          <a:p>
            <a:r>
              <a:rPr lang="en-US" altLang="zh-TW" sz="2200" dirty="0"/>
              <a:t>Block (</a:t>
            </a:r>
            <a:r>
              <a:rPr lang="zh-TW" altLang="en-US" sz="2200" dirty="0"/>
              <a:t>區塊</a:t>
            </a:r>
            <a:r>
              <a:rPr lang="en-US" altLang="zh-TW" sz="2200" dirty="0"/>
              <a:t>) </a:t>
            </a:r>
            <a:r>
              <a:rPr lang="zh-TW" altLang="en-US" sz="2200" dirty="0"/>
              <a:t>則負責周圍的輔助資訊</a:t>
            </a:r>
            <a:endParaRPr lang="en-US" altLang="zh-TW" sz="2200" dirty="0"/>
          </a:p>
          <a:p>
            <a:pPr lvl="1"/>
            <a:r>
              <a:rPr lang="zh-TW" altLang="en-US" sz="2200" dirty="0"/>
              <a:t>例如：側邊欄的選單、頁首的 </a:t>
            </a:r>
            <a:r>
              <a:rPr lang="en-US" altLang="zh-TW" sz="2200" dirty="0"/>
              <a:t>Logo</a:t>
            </a:r>
            <a:r>
              <a:rPr lang="zh-TW" altLang="en-US" sz="2200" dirty="0"/>
              <a:t>、頁尾的版權宣告、或是「最新消息」的列表</a:t>
            </a:r>
            <a:endParaRPr lang="en-US" altLang="zh-TW" sz="2200" dirty="0"/>
          </a:p>
          <a:p>
            <a:endParaRPr lang="zh-TW" altLang="en-US" sz="2200" dirty="0"/>
          </a:p>
        </p:txBody>
      </p:sp>
      <p:pic>
        <p:nvPicPr>
          <p:cNvPr id="5" name="Google Shape;158;p18" descr="image.png">
            <a:extLst>
              <a:ext uri="{FF2B5EF4-FFF2-40B4-BE49-F238E27FC236}">
                <a16:creationId xmlns:a16="http://schemas.microsoft.com/office/drawing/2014/main" id="{9A1D7DDE-8250-CC7F-6399-34A4EDB29071}"/>
              </a:ext>
            </a:extLst>
          </p:cNvPr>
          <p:cNvPicPr preferRelativeResize="0"/>
          <p:nvPr/>
        </p:nvPicPr>
        <p:blipFill rotWithShape="1">
          <a:blip r:embed="rId2"/>
          <a:srcRect t="3995" r="4" b="10601"/>
          <a:stretch>
            <a:fillRect/>
          </a:stretch>
        </p:blipFill>
        <p:spPr>
          <a:xfrm>
            <a:off x="4666780" y="1147763"/>
            <a:ext cx="3763500" cy="3611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6171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6CBA5-8AC0-4A81-AC01-2DA022B89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2CE56D-3C8E-C9AF-B2B8-F455C12C8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Georgia" panose="02040502050405020303" pitchFamily="18" charset="0"/>
              </a:rPr>
              <a:t>Views (</a:t>
            </a:r>
            <a:r>
              <a:rPr lang="zh-TW" altLang="en-US" dirty="0">
                <a:latin typeface="Georgia" panose="02040502050405020303" pitchFamily="18" charset="0"/>
              </a:rPr>
              <a:t>檢視</a:t>
            </a:r>
            <a:r>
              <a:rPr lang="en-US" altLang="zh-TW" dirty="0">
                <a:latin typeface="Georgia" panose="02040502050405020303" pitchFamily="18" charset="0"/>
              </a:rPr>
              <a:t>)</a:t>
            </a:r>
            <a:endParaRPr lang="zh-TW" altLang="en-US" dirty="0">
              <a:latin typeface="Georgia" panose="02040502050405020303" pitchFamily="18" charset="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7846A58-0907-2E7C-1749-698D5EE33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p.</a:t>
            </a:r>
            <a:fld id="{BCB6D509-8DA5-46F4-BCBA-EA2918E24A1A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8C3C1B1-BFE9-A145-43A7-82B666ABD57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/>
              <a:t>Views </a:t>
            </a:r>
            <a:r>
              <a:rPr lang="zh-TW" altLang="en-US" dirty="0"/>
              <a:t>是一個強大的查詢生成器 </a:t>
            </a:r>
            <a:r>
              <a:rPr lang="en-US" altLang="zh-TW" dirty="0"/>
              <a:t>(Query Builder)</a:t>
            </a:r>
          </a:p>
          <a:p>
            <a:pPr lvl="1"/>
            <a:r>
              <a:rPr lang="zh-TW" altLang="en-US" dirty="0"/>
              <a:t>可以設定</a:t>
            </a:r>
            <a:endParaRPr lang="en-US" altLang="zh-TW" dirty="0"/>
          </a:p>
          <a:p>
            <a:pPr lvl="2"/>
            <a:r>
              <a:rPr lang="zh-TW" altLang="en-US" dirty="0"/>
              <a:t>「顯示所有</a:t>
            </a:r>
            <a:r>
              <a:rPr lang="en-US" altLang="zh-TW" dirty="0"/>
              <a:t>『</a:t>
            </a:r>
            <a:r>
              <a:rPr lang="zh-TW" altLang="en-US" dirty="0"/>
              <a:t>最新消息</a:t>
            </a:r>
            <a:r>
              <a:rPr lang="en-US" altLang="zh-TW" dirty="0"/>
              <a:t>』</a:t>
            </a:r>
            <a:r>
              <a:rPr lang="zh-TW" altLang="en-US" dirty="0"/>
              <a:t>類型的 </a:t>
            </a:r>
            <a:r>
              <a:rPr lang="en-US" altLang="zh-TW" dirty="0"/>
              <a:t>Node</a:t>
            </a:r>
          </a:p>
          <a:p>
            <a:pPr lvl="2"/>
            <a:r>
              <a:rPr lang="zh-TW" altLang="en-US" dirty="0"/>
              <a:t>依照</a:t>
            </a:r>
            <a:r>
              <a:rPr lang="en-US" altLang="zh-TW" dirty="0"/>
              <a:t>『</a:t>
            </a:r>
            <a:r>
              <a:rPr lang="zh-TW" altLang="en-US" dirty="0"/>
              <a:t>日期</a:t>
            </a:r>
            <a:r>
              <a:rPr lang="en-US" altLang="zh-TW" dirty="0"/>
              <a:t>』</a:t>
            </a:r>
            <a:r>
              <a:rPr lang="zh-TW" altLang="en-US" dirty="0"/>
              <a:t>排序，只顯示</a:t>
            </a:r>
            <a:r>
              <a:rPr lang="en-US" altLang="zh-TW" dirty="0"/>
              <a:t>『</a:t>
            </a:r>
            <a:r>
              <a:rPr lang="zh-TW" altLang="en-US" dirty="0"/>
              <a:t>前 </a:t>
            </a:r>
            <a:r>
              <a:rPr lang="en-US" altLang="zh-TW" dirty="0"/>
              <a:t>5 </a:t>
            </a:r>
            <a:r>
              <a:rPr lang="zh-TW" altLang="en-US" dirty="0"/>
              <a:t>筆</a:t>
            </a:r>
            <a:r>
              <a:rPr lang="en-US" altLang="zh-TW" dirty="0"/>
              <a:t>』</a:t>
            </a:r>
            <a:r>
              <a:rPr lang="zh-TW" altLang="en-US" dirty="0"/>
              <a:t>」</a:t>
            </a:r>
          </a:p>
          <a:p>
            <a:r>
              <a:rPr lang="en-US" altLang="zh-TW" dirty="0"/>
              <a:t>Views </a:t>
            </a:r>
            <a:r>
              <a:rPr lang="zh-TW" altLang="en-US" dirty="0"/>
              <a:t>的結果通常會以 </a:t>
            </a:r>
            <a:r>
              <a:rPr lang="en-US" altLang="zh-TW" dirty="0"/>
              <a:t>Block </a:t>
            </a:r>
            <a:r>
              <a:rPr lang="zh-TW" altLang="en-US" dirty="0"/>
              <a:t>或 </a:t>
            </a:r>
            <a:r>
              <a:rPr lang="en-US" altLang="zh-TW" dirty="0"/>
              <a:t>Page </a:t>
            </a:r>
            <a:r>
              <a:rPr lang="zh-TW" altLang="en-US" dirty="0"/>
              <a:t>的形式呈現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4491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3" name="Google Shape;4803;p75"/>
          <p:cNvGrpSpPr/>
          <p:nvPr/>
        </p:nvGrpSpPr>
        <p:grpSpPr>
          <a:xfrm>
            <a:off x="0" y="761852"/>
            <a:ext cx="9144000" cy="2572200"/>
            <a:chOff x="0" y="-150"/>
            <a:chExt cx="9144000" cy="2572200"/>
          </a:xfrm>
        </p:grpSpPr>
        <p:sp>
          <p:nvSpPr>
            <p:cNvPr id="4804" name="Google Shape;4804;p75"/>
            <p:cNvSpPr/>
            <p:nvPr/>
          </p:nvSpPr>
          <p:spPr>
            <a:xfrm>
              <a:off x="0" y="1649975"/>
              <a:ext cx="9144000" cy="574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cxnSp>
          <p:nvCxnSpPr>
            <p:cNvPr id="4805" name="Google Shape;4805;p75"/>
            <p:cNvCxnSpPr/>
            <p:nvPr/>
          </p:nvCxnSpPr>
          <p:spPr>
            <a:xfrm rot="10800000">
              <a:off x="8430313" y="-150"/>
              <a:ext cx="0" cy="2572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06" name="Google Shape;4806;p75"/>
          <p:cNvSpPr txBox="1">
            <a:spLocks noGrp="1"/>
          </p:cNvSpPr>
          <p:nvPr>
            <p:ph type="title"/>
          </p:nvPr>
        </p:nvSpPr>
        <p:spPr>
          <a:xfrm>
            <a:off x="2654700" y="1292252"/>
            <a:ext cx="38346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Georgia" panose="02040502050405020303" pitchFamily="18" charset="0"/>
              </a:rPr>
              <a:t>Thanks!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E1CE39EB-ACC0-2377-F3A7-66685083D92F}"/>
              </a:ext>
            </a:extLst>
          </p:cNvPr>
          <p:cNvGrpSpPr/>
          <p:nvPr/>
        </p:nvGrpSpPr>
        <p:grpSpPr>
          <a:xfrm>
            <a:off x="1423175" y="3322679"/>
            <a:ext cx="6297651" cy="1184940"/>
            <a:chOff x="2591285" y="3514304"/>
            <a:chExt cx="5575704" cy="1184940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A7DE1EAB-44E0-DE27-FED0-7F29E8613A36}"/>
                </a:ext>
              </a:extLst>
            </p:cNvPr>
            <p:cNvSpPr txBox="1"/>
            <p:nvPr userDrawn="1"/>
          </p:nvSpPr>
          <p:spPr>
            <a:xfrm>
              <a:off x="4026016" y="3514304"/>
              <a:ext cx="4140973" cy="11849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altLang="zh-TW" sz="1100" i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Georgia" panose="02040502050405020303" pitchFamily="18" charset="0"/>
                  <a:ea typeface="微軟正黑體" panose="020B0604030504040204" pitchFamily="34" charset="-120"/>
                  <a:cs typeface="Roboto"/>
                  <a:sym typeface="Roboto"/>
                </a:rPr>
                <a:t>Assistant Editor, Librarianship Development Division,</a:t>
              </a:r>
              <a:br>
                <a:rPr lang="en-US" altLang="zh-TW" sz="1100" i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Georgia" panose="02040502050405020303" pitchFamily="18" charset="0"/>
                  <a:ea typeface="微軟正黑體" panose="020B0604030504040204" pitchFamily="34" charset="-120"/>
                  <a:cs typeface="Roboto"/>
                  <a:sym typeface="Roboto"/>
                </a:rPr>
              </a:br>
              <a:r>
                <a:rPr lang="en-US" altLang="zh-TW" sz="1100" i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Georgia" panose="02040502050405020303" pitchFamily="18" charset="0"/>
                  <a:ea typeface="微軟正黑體" panose="020B0604030504040204" pitchFamily="34" charset="-120"/>
                  <a:cs typeface="Roboto"/>
                  <a:sym typeface="Roboto"/>
                </a:rPr>
                <a:t>National Central Library</a:t>
              </a:r>
            </a:p>
            <a:p>
              <a:pPr>
                <a:spcAft>
                  <a:spcPts val="300"/>
                </a:spcAft>
              </a:pPr>
              <a:r>
                <a:rPr lang="en-US" altLang="zh-TW" sz="1100" i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Georgia" panose="02040502050405020303" pitchFamily="18" charset="0"/>
                  <a:ea typeface="微軟正黑體" panose="020B0604030504040204" pitchFamily="34" charset="-120"/>
                  <a:cs typeface="Roboto"/>
                  <a:sym typeface="Roboto"/>
                </a:rPr>
                <a:t>​PhD Student, Graduate Institute of Library and Information Studies,</a:t>
              </a:r>
              <a:br>
                <a:rPr lang="en-US" altLang="zh-TW" sz="1100" i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Georgia" panose="02040502050405020303" pitchFamily="18" charset="0"/>
                  <a:ea typeface="微軟正黑體" panose="020B0604030504040204" pitchFamily="34" charset="-120"/>
                  <a:cs typeface="Roboto"/>
                  <a:sym typeface="Roboto"/>
                </a:rPr>
              </a:br>
              <a:r>
                <a:rPr lang="en-US" altLang="zh-TW" sz="1100" i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Georgia" panose="02040502050405020303" pitchFamily="18" charset="0"/>
                  <a:ea typeface="微軟正黑體" panose="020B0604030504040204" pitchFamily="34" charset="-120"/>
                  <a:cs typeface="Roboto"/>
                  <a:sym typeface="Roboto"/>
                </a:rPr>
                <a:t>National Taiwan Normal University</a:t>
              </a:r>
              <a:r>
                <a:rPr lang="zh-TW" altLang="en-US" sz="1100" i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Georgia" panose="02040502050405020303" pitchFamily="18" charset="0"/>
                  <a:ea typeface="微軟正黑體" panose="020B0604030504040204" pitchFamily="34" charset="-120"/>
                  <a:cs typeface="Roboto"/>
                  <a:sym typeface="Roboto"/>
                </a:rPr>
                <a:t> </a:t>
              </a:r>
              <a:endParaRPr lang="en-US" altLang="zh-TW" sz="11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Roboto"/>
                <a:sym typeface="Roboto"/>
              </a:endParaRPr>
            </a:p>
            <a:p>
              <a:pPr>
                <a:spcAft>
                  <a:spcPts val="300"/>
                </a:spcAft>
              </a:pPr>
              <a:r>
                <a:rPr lang="en-US" altLang="zh-TW" sz="1100" i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Georgia" panose="02040502050405020303" pitchFamily="18" charset="0"/>
                  <a:ea typeface="微軟正黑體" panose="020B0604030504040204" pitchFamily="34" charset="-120"/>
                  <a:cs typeface="Roboto"/>
                  <a:sym typeface="Roboto"/>
                </a:rPr>
                <a:t>Adjunct Instructor, Department of Library and Information Science,</a:t>
              </a:r>
              <a:br>
                <a:rPr lang="en-US" altLang="zh-TW" sz="1100" i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Georgia" panose="02040502050405020303" pitchFamily="18" charset="0"/>
                  <a:ea typeface="微軟正黑體" panose="020B0604030504040204" pitchFamily="34" charset="-120"/>
                  <a:cs typeface="Roboto"/>
                  <a:sym typeface="Roboto"/>
                </a:rPr>
              </a:br>
              <a:r>
                <a:rPr lang="en-US" altLang="zh-TW" sz="1100" i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Georgia" panose="02040502050405020303" pitchFamily="18" charset="0"/>
                  <a:ea typeface="微軟正黑體" panose="020B0604030504040204" pitchFamily="34" charset="-120"/>
                  <a:cs typeface="Roboto"/>
                  <a:sym typeface="Roboto"/>
                </a:rPr>
                <a:t>Fu Jen Catholic University </a:t>
              </a:r>
            </a:p>
          </p:txBody>
        </p:sp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42F8A08A-362B-01D0-6AD5-93A993AFB8AC}"/>
                </a:ext>
              </a:extLst>
            </p:cNvPr>
            <p:cNvGrpSpPr/>
            <p:nvPr userDrawn="1"/>
          </p:nvGrpSpPr>
          <p:grpSpPr>
            <a:xfrm>
              <a:off x="2591285" y="3548939"/>
              <a:ext cx="1434059" cy="1104117"/>
              <a:chOff x="2591285" y="3558928"/>
              <a:chExt cx="1434059" cy="1104117"/>
            </a:xfrm>
          </p:grpSpPr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19ECC82-EF7A-5D4D-8800-BB9450E2915A}"/>
                  </a:ext>
                </a:extLst>
              </p:cNvPr>
              <p:cNvSpPr txBox="1"/>
              <p:nvPr userDrawn="1"/>
            </p:nvSpPr>
            <p:spPr>
              <a:xfrm>
                <a:off x="2591957" y="4085964"/>
                <a:ext cx="1433387" cy="5770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zh-TW" sz="1050" dirty="0">
                    <a:solidFill>
                      <a:schemeClr val="accent6">
                        <a:lumMod val="50000"/>
                      </a:schemeClr>
                    </a:solidFill>
                    <a:latin typeface="Georgia" panose="02040502050405020303" pitchFamily="18" charset="0"/>
                    <a:ea typeface="微軟正黑體" panose="020B0604030504040204" pitchFamily="34" charset="-120"/>
                    <a:cs typeface="Roboto"/>
                    <a:sym typeface="Roboto"/>
                  </a:rPr>
                  <a:t>weldon@ncl.edu.tw</a:t>
                </a:r>
              </a:p>
              <a:p>
                <a:pPr algn="r"/>
                <a:r>
                  <a:rPr lang="en-US" altLang="zh-TW" sz="1050" dirty="0">
                    <a:solidFill>
                      <a:schemeClr val="accent6">
                        <a:lumMod val="50000"/>
                      </a:schemeClr>
                    </a:solidFill>
                    <a:latin typeface="Georgia" panose="02040502050405020303" pitchFamily="18" charset="0"/>
                    <a:ea typeface="微軟正黑體" panose="020B0604030504040204" pitchFamily="34" charset="-120"/>
                    <a:cs typeface="Roboto"/>
                    <a:sym typeface="Roboto"/>
                  </a:rPr>
                  <a:t>weldon@ntnu.edu.tw</a:t>
                </a:r>
              </a:p>
              <a:p>
                <a:pPr algn="r"/>
                <a:r>
                  <a:rPr lang="en-US" altLang="zh-TW" sz="1050" dirty="0">
                    <a:solidFill>
                      <a:schemeClr val="accent6">
                        <a:lumMod val="50000"/>
                      </a:schemeClr>
                    </a:solidFill>
                    <a:latin typeface="Georgia" panose="02040502050405020303" pitchFamily="18" charset="0"/>
                    <a:ea typeface="微軟正黑體" panose="020B0604030504040204" pitchFamily="34" charset="-120"/>
                    <a:cs typeface="Roboto"/>
                    <a:sym typeface="Roboto"/>
                  </a:rPr>
                  <a:t>163819@mail.fju.edu.tw</a:t>
                </a:r>
              </a:p>
            </p:txBody>
          </p:sp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B68EF64C-2CD3-A721-D1BA-0E6480FFD7BE}"/>
                  </a:ext>
                </a:extLst>
              </p:cNvPr>
              <p:cNvSpPr txBox="1"/>
              <p:nvPr userDrawn="1"/>
            </p:nvSpPr>
            <p:spPr>
              <a:xfrm>
                <a:off x="2591285" y="3558928"/>
                <a:ext cx="143405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zh-TW" altLang="en-US" sz="1600" b="1" dirty="0">
                    <a:solidFill>
                      <a:schemeClr val="dk1"/>
                    </a:solidFill>
                    <a:latin typeface="Georgia" panose="02040502050405020303" pitchFamily="18" charset="0"/>
                    <a:ea typeface="微軟正黑體" panose="020B0604030504040204" pitchFamily="34" charset="-120"/>
                    <a:cs typeface="Roboto"/>
                    <a:sym typeface="Roboto"/>
                  </a:rPr>
                  <a:t>洪偉翔</a:t>
                </a:r>
                <a:endParaRPr lang="en-US" altLang="zh-TW" sz="1600" b="1" dirty="0">
                  <a:solidFill>
                    <a:schemeClr val="dk1"/>
                  </a:solidFill>
                  <a:latin typeface="Georgia" panose="02040502050405020303" pitchFamily="18" charset="0"/>
                  <a:ea typeface="微軟正黑體" panose="020B0604030504040204" pitchFamily="34" charset="-120"/>
                  <a:cs typeface="Roboto"/>
                  <a:sym typeface="Roboto"/>
                </a:endParaRPr>
              </a:p>
              <a:p>
                <a:pPr algn="r"/>
                <a:r>
                  <a:rPr lang="en-US" altLang="zh-TW" sz="1200" b="1" dirty="0">
                    <a:solidFill>
                      <a:schemeClr val="dk1"/>
                    </a:solidFill>
                    <a:latin typeface="Georgia" panose="02040502050405020303" pitchFamily="18" charset="0"/>
                    <a:ea typeface="微軟正黑體" panose="020B0604030504040204" pitchFamily="34" charset="-120"/>
                    <a:cs typeface="Roboto"/>
                    <a:sym typeface="Roboto"/>
                  </a:rPr>
                  <a:t>Wei-Hsiang Hung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179A3C-271E-FB2C-8064-EB8A886BE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Georgia" panose="02040502050405020303" pitchFamily="18" charset="0"/>
              </a:rPr>
              <a:t>Node</a:t>
            </a:r>
            <a:r>
              <a:rPr lang="zh-TW" altLang="en-US" dirty="0">
                <a:latin typeface="Georgia" panose="02040502050405020303" pitchFamily="18" charset="0"/>
              </a:rPr>
              <a:t> </a:t>
            </a:r>
            <a:r>
              <a:rPr lang="en-US" altLang="zh-TW" dirty="0">
                <a:latin typeface="Georgia" panose="02040502050405020303" pitchFamily="18" charset="0"/>
              </a:rPr>
              <a:t>(</a:t>
            </a:r>
            <a:r>
              <a:rPr lang="zh-TW" altLang="en-US" dirty="0">
                <a:latin typeface="Georgia" panose="02040502050405020303" pitchFamily="18" charset="0"/>
              </a:rPr>
              <a:t>節點</a:t>
            </a:r>
            <a:r>
              <a:rPr lang="en-US" altLang="zh-TW" dirty="0">
                <a:latin typeface="Georgia" panose="02040502050405020303" pitchFamily="18" charset="0"/>
              </a:rPr>
              <a:t>)</a:t>
            </a:r>
            <a:endParaRPr lang="zh-TW" altLang="en-US" dirty="0">
              <a:latin typeface="Georgia" panose="02040502050405020303" pitchFamily="18" charset="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66DC2CD-D320-0C23-A5ED-7B23B2C0F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p.</a:t>
            </a:r>
            <a:fld id="{BCB6D509-8DA5-46F4-BCBA-EA2918E24A1A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89AA2D1-3766-2DA9-0E40-E355C96538D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/>
              <a:t>Drupal</a:t>
            </a:r>
            <a:r>
              <a:rPr lang="zh-TW" altLang="en-US" dirty="0"/>
              <a:t>的核心基礎</a:t>
            </a:r>
            <a:endParaRPr lang="en-US" altLang="zh-TW" dirty="0"/>
          </a:p>
          <a:p>
            <a:r>
              <a:rPr lang="zh-TW" altLang="en-US" dirty="0"/>
              <a:t>在 </a:t>
            </a:r>
            <a:r>
              <a:rPr lang="en-US" altLang="zh-TW" dirty="0"/>
              <a:t>Drupal </a:t>
            </a:r>
            <a:r>
              <a:rPr lang="zh-TW" altLang="en-US" dirty="0"/>
              <a:t>中，幾乎所有的內容都是一個 </a:t>
            </a:r>
            <a:r>
              <a:rPr lang="en-US" altLang="zh-TW" dirty="0"/>
              <a:t>Node</a:t>
            </a:r>
          </a:p>
          <a:p>
            <a:pPr lvl="1"/>
            <a:r>
              <a:rPr lang="zh-TW" altLang="en-US" dirty="0"/>
              <a:t>文章、頁面、產品或活動，系統都視為一個 </a:t>
            </a:r>
            <a:r>
              <a:rPr lang="en-US" altLang="zh-TW" dirty="0"/>
              <a:t>Node</a:t>
            </a:r>
            <a:endParaRPr lang="zh-TW" altLang="en-US" dirty="0"/>
          </a:p>
          <a:p>
            <a:r>
              <a:rPr lang="zh-TW" altLang="en-US" dirty="0"/>
              <a:t>每個 </a:t>
            </a:r>
            <a:r>
              <a:rPr lang="en-US" altLang="zh-TW" dirty="0"/>
              <a:t>Node </a:t>
            </a:r>
            <a:r>
              <a:rPr lang="zh-TW" altLang="en-US" dirty="0"/>
              <a:t>都有一個唯一的 </a:t>
            </a:r>
            <a:r>
              <a:rPr lang="en-US" altLang="zh-TW" dirty="0"/>
              <a:t>ID (</a:t>
            </a:r>
            <a:r>
              <a:rPr lang="zh-TW" altLang="en-US" dirty="0"/>
              <a:t>例如：</a:t>
            </a:r>
            <a:r>
              <a:rPr lang="en-US" altLang="zh-TW" dirty="0"/>
              <a:t>node/1)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9859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A9A3B-A24C-704F-8A48-F6D5F243C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3D1172-865E-F006-64E2-DE289DF6F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Georgia" panose="02040502050405020303" pitchFamily="18" charset="0"/>
              </a:rPr>
              <a:t>Themes (</a:t>
            </a:r>
            <a:r>
              <a:rPr lang="zh-TW" altLang="en-US" dirty="0">
                <a:latin typeface="Georgia" panose="02040502050405020303" pitchFamily="18" charset="0"/>
              </a:rPr>
              <a:t>佈景主題</a:t>
            </a:r>
            <a:r>
              <a:rPr lang="en-US" altLang="zh-TW" dirty="0">
                <a:latin typeface="Georgia" panose="02040502050405020303" pitchFamily="18" charset="0"/>
              </a:rPr>
              <a:t>)</a:t>
            </a:r>
            <a:endParaRPr lang="zh-TW" altLang="en-US" dirty="0">
              <a:latin typeface="Georgia" panose="02040502050405020303" pitchFamily="18" charset="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F55FAD-8E2A-59CA-6F7E-C1738A319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p.</a:t>
            </a:r>
            <a:fld id="{BCB6D509-8DA5-46F4-BCBA-EA2918E24A1A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9ACD470-3E74-7C7A-1B99-CD556DF58DA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/>
              <a:t>Theme </a:t>
            </a:r>
            <a:r>
              <a:rPr lang="zh-TW" altLang="en-US" dirty="0"/>
              <a:t>控制網站的視覺呈現 </a:t>
            </a:r>
            <a:r>
              <a:rPr lang="en-US" altLang="zh-TW" dirty="0"/>
              <a:t>(HTML/CSS/JS)</a:t>
            </a:r>
          </a:p>
          <a:p>
            <a:r>
              <a:rPr lang="en-US" altLang="zh-TW" dirty="0"/>
              <a:t>Theme</a:t>
            </a:r>
            <a:r>
              <a:rPr lang="zh-TW" altLang="en-US" dirty="0"/>
              <a:t> 將所有</a:t>
            </a:r>
            <a:r>
              <a:rPr lang="en-US" altLang="zh-TW" dirty="0"/>
              <a:t>Drupal</a:t>
            </a:r>
            <a:r>
              <a:rPr lang="zh-TW" altLang="en-US" dirty="0"/>
              <a:t>的資料 </a:t>
            </a:r>
            <a:r>
              <a:rPr lang="en-US" altLang="zh-TW" dirty="0"/>
              <a:t>(Nodes, Blocks, Views) </a:t>
            </a:r>
            <a:r>
              <a:rPr lang="zh-TW" altLang="en-US" dirty="0"/>
              <a:t>包裝成使用者看到的網頁</a:t>
            </a:r>
          </a:p>
          <a:p>
            <a:r>
              <a:rPr lang="en-US" altLang="zh-TW" dirty="0"/>
              <a:t>Theme </a:t>
            </a:r>
            <a:r>
              <a:rPr lang="zh-TW" altLang="en-US" dirty="0"/>
              <a:t>定義 </a:t>
            </a:r>
            <a:r>
              <a:rPr lang="en-US" altLang="zh-TW" dirty="0"/>
              <a:t>Regions (</a:t>
            </a:r>
            <a:r>
              <a:rPr lang="zh-TW" altLang="en-US" dirty="0"/>
              <a:t>區域</a:t>
            </a:r>
            <a:r>
              <a:rPr lang="en-US" altLang="zh-TW" dirty="0"/>
              <a:t>) </a:t>
            </a:r>
            <a:r>
              <a:rPr lang="zh-TW" altLang="en-US" dirty="0"/>
              <a:t>的位置</a:t>
            </a:r>
          </a:p>
          <a:p>
            <a:r>
              <a:rPr lang="en-US" altLang="zh-TW" dirty="0"/>
              <a:t>Drupal </a:t>
            </a:r>
            <a:r>
              <a:rPr lang="zh-TW" altLang="en-US" dirty="0"/>
              <a:t>將「模組」</a:t>
            </a:r>
            <a:r>
              <a:rPr lang="en-US" altLang="zh-TW" dirty="0"/>
              <a:t>(Module) </a:t>
            </a:r>
            <a:r>
              <a:rPr lang="zh-TW" altLang="en-US" dirty="0"/>
              <a:t>與「外觀」</a:t>
            </a:r>
            <a:r>
              <a:rPr lang="en-US" altLang="zh-TW" dirty="0"/>
              <a:t>(Theme) </a:t>
            </a:r>
            <a:r>
              <a:rPr lang="zh-TW" altLang="en-US" dirty="0"/>
              <a:t>分開，換主題不會影響內容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001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1F23FF-46E0-8B3D-9CFC-92541BA18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佈景主題安裝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8AE5BAF-9950-5D9B-8A45-CC27672D4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p.</a:t>
            </a:r>
            <a:fld id="{BCB6D509-8DA5-46F4-BCBA-EA2918E24A1A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A03B867-8FE1-7D4E-BF54-72A61B99C82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sz="2000" dirty="0"/>
              <a:t>至</a:t>
            </a:r>
            <a:r>
              <a:rPr lang="en-US" altLang="zh-TW" sz="2000" dirty="0"/>
              <a:t>Themes</a:t>
            </a:r>
            <a:r>
              <a:rPr lang="zh-TW" altLang="en-US" sz="2000" dirty="0"/>
              <a:t>下載佈景主題</a:t>
            </a:r>
            <a:r>
              <a:rPr lang="en-US" altLang="zh-TW" sz="2000" dirty="0"/>
              <a:t>.zip</a:t>
            </a:r>
            <a:r>
              <a:rPr lang="zh-TW" altLang="en-US" sz="2000" dirty="0"/>
              <a:t>檔 </a:t>
            </a:r>
            <a:r>
              <a:rPr lang="en-US" altLang="zh-TW" sz="2000" dirty="0"/>
              <a:t>(</a:t>
            </a:r>
            <a:r>
              <a:rPr lang="en-US" altLang="zh-TW" sz="2000" dirty="0">
                <a:hlinkClick r:id="rId2"/>
              </a:rPr>
              <a:t>https://www.drupal.org/project/project_theme</a:t>
            </a:r>
            <a:r>
              <a:rPr lang="en-US" altLang="zh-TW" sz="2000" dirty="0"/>
              <a:t>)</a:t>
            </a:r>
          </a:p>
          <a:p>
            <a:r>
              <a:rPr lang="zh-TW" altLang="en-US" sz="2000" dirty="0"/>
              <a:t>解壓縮後使用</a:t>
            </a:r>
            <a:r>
              <a:rPr lang="en-US" altLang="zh-TW" sz="2000" dirty="0"/>
              <a:t>FileZilla</a:t>
            </a:r>
            <a:r>
              <a:rPr lang="zh-TW" altLang="en-US" sz="2000" dirty="0"/>
              <a:t>上傳至伺服器</a:t>
            </a:r>
            <a:endParaRPr lang="en-US" altLang="zh-TW" sz="2000" dirty="0"/>
          </a:p>
          <a:p>
            <a:pPr lvl="1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1600" b="0" i="0" u="none" strike="noStrike" dirty="0">
                <a:solidFill>
                  <a:srgbClr val="0A0A0A"/>
                </a:solidFill>
                <a:effectLst/>
                <a:latin typeface="Georgia" panose="02040502050405020303" pitchFamily="18" charset="0"/>
              </a:rPr>
              <a:t>主機：</a:t>
            </a:r>
            <a:r>
              <a:rPr lang="en-US" altLang="zh-TW" sz="1600" b="0" i="0" u="none" strike="noStrike" dirty="0">
                <a:solidFill>
                  <a:srgbClr val="0A0A0A"/>
                </a:solidFill>
                <a:effectLst/>
                <a:latin typeface="Georgia" panose="02040502050405020303" pitchFamily="18" charset="0"/>
              </a:rPr>
              <a:t>course.lins.fju.edu.tw</a:t>
            </a:r>
            <a:endParaRPr lang="en-US" altLang="zh-TW" sz="1600" b="0" i="0" u="none" strike="noStrike" dirty="0">
              <a:solidFill>
                <a:srgbClr val="0A0A0A"/>
              </a:solidFill>
              <a:effectLst/>
              <a:latin typeface="Commissioner"/>
            </a:endParaRPr>
          </a:p>
          <a:p>
            <a:pPr lvl="1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1600" b="0" i="0" u="none" strike="noStrike" dirty="0">
                <a:solidFill>
                  <a:srgbClr val="0A0A0A"/>
                </a:solidFill>
                <a:effectLst/>
                <a:latin typeface="Georgia" panose="02040502050405020303" pitchFamily="18" charset="0"/>
              </a:rPr>
              <a:t>帳號： </a:t>
            </a:r>
            <a:r>
              <a:rPr lang="en-US" altLang="zh-TW" sz="1600" b="0" i="0" u="none" strike="noStrike" dirty="0">
                <a:solidFill>
                  <a:srgbClr val="0A0A0A"/>
                </a:solidFill>
                <a:effectLst/>
                <a:latin typeface="Georgia" panose="02040502050405020303" pitchFamily="18" charset="0"/>
              </a:rPr>
              <a:t>s400000001 (s+</a:t>
            </a:r>
            <a:r>
              <a:rPr lang="zh-TW" altLang="en-US" sz="1600" b="0" i="0" u="none" strike="noStrike" dirty="0">
                <a:solidFill>
                  <a:srgbClr val="0A0A0A"/>
                </a:solidFill>
                <a:effectLst/>
                <a:latin typeface="Georgia" panose="02040502050405020303" pitchFamily="18" charset="0"/>
              </a:rPr>
              <a:t>學號</a:t>
            </a:r>
            <a:r>
              <a:rPr lang="en-US" altLang="zh-TW" sz="1600" b="0" i="0" u="none" strike="noStrike" dirty="0">
                <a:solidFill>
                  <a:srgbClr val="0A0A0A"/>
                </a:solidFill>
                <a:effectLst/>
                <a:latin typeface="Georgia" panose="02040502050405020303" pitchFamily="18" charset="0"/>
              </a:rPr>
              <a:t>)</a:t>
            </a:r>
            <a:endParaRPr lang="zh-TW" altLang="en-US" sz="1600" b="0" i="0" u="none" strike="noStrike" dirty="0">
              <a:solidFill>
                <a:srgbClr val="0A0A0A"/>
              </a:solidFill>
              <a:effectLst/>
              <a:latin typeface="Commissioner"/>
            </a:endParaRPr>
          </a:p>
          <a:p>
            <a:pPr lvl="1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1600" b="0" i="0" u="none" strike="noStrike" dirty="0">
                <a:solidFill>
                  <a:srgbClr val="0A0A0A"/>
                </a:solidFill>
                <a:effectLst/>
                <a:latin typeface="Georgia" panose="02040502050405020303" pitchFamily="18" charset="0"/>
              </a:rPr>
              <a:t>密碼： </a:t>
            </a:r>
            <a:r>
              <a:rPr lang="en-US" altLang="zh-TW" sz="1600" b="0" i="0" u="none" strike="noStrike" dirty="0">
                <a:solidFill>
                  <a:srgbClr val="0A0A0A"/>
                </a:solidFill>
                <a:effectLst/>
                <a:latin typeface="Georgia" panose="02040502050405020303" pitchFamily="18" charset="0"/>
              </a:rPr>
              <a:t>s400000001a (s+</a:t>
            </a:r>
            <a:r>
              <a:rPr lang="zh-TW" altLang="en-US" sz="1600" b="0" i="0" u="none" strike="noStrike" dirty="0">
                <a:solidFill>
                  <a:srgbClr val="0A0A0A"/>
                </a:solidFill>
                <a:effectLst/>
                <a:latin typeface="Georgia" panose="02040502050405020303" pitchFamily="18" charset="0"/>
              </a:rPr>
              <a:t>學號</a:t>
            </a:r>
            <a:r>
              <a:rPr lang="en-US" altLang="zh-TW" sz="1600" b="0" i="0" u="none" strike="noStrike" dirty="0">
                <a:solidFill>
                  <a:srgbClr val="0A0A0A"/>
                </a:solidFill>
                <a:effectLst/>
                <a:latin typeface="Georgia" panose="02040502050405020303" pitchFamily="18" charset="0"/>
              </a:rPr>
              <a:t>+a)</a:t>
            </a:r>
            <a:r>
              <a:rPr lang="zh-TW" altLang="en-US" sz="1600" b="0" i="0" u="none" strike="noStrike" dirty="0">
                <a:solidFill>
                  <a:srgbClr val="0A0A0A"/>
                </a:solidFill>
                <a:effectLst/>
                <a:latin typeface="Georgia" panose="02040502050405020303" pitchFamily="18" charset="0"/>
              </a:rPr>
              <a:t>登入後請自行修改</a:t>
            </a:r>
            <a:endParaRPr lang="zh-TW" altLang="en-US" sz="1600" b="0" i="0" u="none" strike="noStrike" dirty="0">
              <a:solidFill>
                <a:srgbClr val="0A0A0A"/>
              </a:solidFill>
              <a:effectLst/>
              <a:latin typeface="Commissioner"/>
            </a:endParaRPr>
          </a:p>
          <a:p>
            <a:pPr lvl="1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1600" b="0" i="0" u="none" strike="noStrike" dirty="0">
                <a:solidFill>
                  <a:srgbClr val="0A0A0A"/>
                </a:solidFill>
                <a:effectLst/>
                <a:latin typeface="Georgia" panose="02040502050405020303" pitchFamily="18" charset="0"/>
              </a:rPr>
              <a:t>連接埠：</a:t>
            </a:r>
            <a:r>
              <a:rPr lang="en-US" altLang="zh-TW" sz="1600" b="0" i="0" u="none" strike="noStrike" dirty="0">
                <a:solidFill>
                  <a:srgbClr val="0A0A0A"/>
                </a:solidFill>
                <a:effectLst/>
                <a:latin typeface="Georgia" panose="02040502050405020303" pitchFamily="18" charset="0"/>
              </a:rPr>
              <a:t>22</a:t>
            </a:r>
            <a:endParaRPr lang="zh-TW" altLang="en-US" sz="1600" b="0" i="0" u="none" strike="noStrike" dirty="0">
              <a:solidFill>
                <a:srgbClr val="0A0A0A"/>
              </a:solidFill>
              <a:effectLst/>
              <a:latin typeface="Commissioner"/>
            </a:endParaRPr>
          </a:p>
          <a:p>
            <a:pPr lvl="1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1600" b="0" i="0" u="none" strike="noStrike" dirty="0">
                <a:solidFill>
                  <a:srgbClr val="0A0A0A"/>
                </a:solidFill>
                <a:effectLst/>
                <a:latin typeface="Georgia" panose="02040502050405020303" pitchFamily="18" charset="0"/>
              </a:rPr>
              <a:t>目錄：</a:t>
            </a:r>
            <a:r>
              <a:rPr lang="en-US" altLang="zh-TW" sz="1600" b="0" i="0" u="none" strike="noStrike" dirty="0">
                <a:solidFill>
                  <a:srgbClr val="0A0A0A"/>
                </a:solidFill>
                <a:effectLst/>
                <a:latin typeface="Georgia" panose="02040502050405020303" pitchFamily="18" charset="0"/>
              </a:rPr>
              <a:t>/home/</a:t>
            </a:r>
            <a:r>
              <a:rPr lang="en-US" altLang="zh-TW" sz="1600" b="0" i="0" u="none" strike="noStrike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s400000001</a:t>
            </a:r>
            <a:r>
              <a:rPr lang="en-US" altLang="zh-TW" sz="1600" b="0" i="0" u="none" strike="noStrike" dirty="0">
                <a:solidFill>
                  <a:srgbClr val="0A0A0A"/>
                </a:solidFill>
                <a:effectLst/>
                <a:latin typeface="Georgia" panose="02040502050405020303" pitchFamily="18" charset="0"/>
              </a:rPr>
              <a:t>/web/xxx</a:t>
            </a:r>
            <a:r>
              <a:rPr lang="en-US" altLang="zh-TW" sz="1600" b="0" i="0" u="none" strike="noStrike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.course.lins.fju.edu.tw</a:t>
            </a:r>
            <a:r>
              <a:rPr lang="en-US" altLang="zh-TW" sz="1600" b="0" i="0" u="none" strike="noStrike" dirty="0">
                <a:solidFill>
                  <a:srgbClr val="0A0A0A"/>
                </a:solidFill>
                <a:effectLst/>
                <a:latin typeface="Georgia" panose="02040502050405020303" pitchFamily="18" charset="0"/>
              </a:rPr>
              <a:t>/</a:t>
            </a:r>
            <a:r>
              <a:rPr lang="en-US" altLang="zh-TW" sz="1600" b="0" i="0" u="none" strike="noStrike" dirty="0" err="1">
                <a:solidFill>
                  <a:srgbClr val="0A0A0A"/>
                </a:solidFill>
                <a:effectLst/>
                <a:latin typeface="Georgia" panose="02040502050405020303" pitchFamily="18" charset="0"/>
              </a:rPr>
              <a:t>public_html</a:t>
            </a:r>
            <a:endParaRPr lang="en-US" altLang="zh-TW" sz="1600" b="0" i="0" u="none" strike="noStrike" dirty="0">
              <a:solidFill>
                <a:srgbClr val="0A0A0A"/>
              </a:solidFill>
              <a:effectLst/>
              <a:latin typeface="Commissioner"/>
            </a:endParaRPr>
          </a:p>
          <a:p>
            <a:r>
              <a:rPr lang="en-US" altLang="zh-TW" sz="2000" dirty="0"/>
              <a:t>web &gt; </a:t>
            </a:r>
            <a:r>
              <a:rPr lang="zh-TW" altLang="en-US" sz="2000" dirty="0"/>
              <a:t>網站名稱 </a:t>
            </a:r>
            <a:r>
              <a:rPr lang="en-US" altLang="zh-TW" sz="2000" dirty="0"/>
              <a:t>&gt;</a:t>
            </a:r>
            <a:r>
              <a:rPr lang="zh-TW" altLang="en-US" sz="2000" dirty="0"/>
              <a:t> </a:t>
            </a:r>
            <a:r>
              <a:rPr lang="en-US" altLang="zh-TW" sz="2000" dirty="0" err="1"/>
              <a:t>public_html</a:t>
            </a:r>
            <a:r>
              <a:rPr lang="zh-TW" altLang="en-US" sz="2000" dirty="0"/>
              <a:t> </a:t>
            </a:r>
            <a:r>
              <a:rPr lang="en-US" altLang="zh-TW" sz="2000" dirty="0"/>
              <a:t>&gt;</a:t>
            </a:r>
            <a:r>
              <a:rPr lang="zh-TW" altLang="en-US" sz="2000" dirty="0"/>
              <a:t> </a:t>
            </a:r>
            <a:r>
              <a:rPr lang="en-US" altLang="zh-TW" sz="2000" dirty="0"/>
              <a:t>themes</a:t>
            </a:r>
            <a:r>
              <a:rPr lang="zh-TW" altLang="en-US" sz="2000" dirty="0"/>
              <a:t> </a:t>
            </a:r>
            <a:r>
              <a:rPr lang="en-US" altLang="zh-TW" sz="2000" dirty="0"/>
              <a:t>&gt;</a:t>
            </a:r>
            <a:r>
              <a:rPr lang="zh-TW" altLang="en-US" sz="2000" dirty="0"/>
              <a:t>將解壓縮的檔案上傳</a:t>
            </a:r>
            <a:endParaRPr lang="en-US" altLang="zh-TW" sz="2000" dirty="0"/>
          </a:p>
          <a:p>
            <a:r>
              <a:rPr lang="zh-TW" altLang="en-US" sz="2000" dirty="0"/>
              <a:t>上傳完成後 </a:t>
            </a:r>
            <a:r>
              <a:rPr lang="en-US" altLang="zh-TW" sz="2000" dirty="0"/>
              <a:t>&gt;</a:t>
            </a:r>
            <a:r>
              <a:rPr lang="zh-TW" altLang="en-US" sz="2000" dirty="0"/>
              <a:t> 網站 </a:t>
            </a:r>
            <a:r>
              <a:rPr lang="en-US" altLang="zh-TW" sz="2000" dirty="0"/>
              <a:t>&gt;</a:t>
            </a:r>
            <a:r>
              <a:rPr lang="zh-TW" altLang="en-US" sz="2000" dirty="0"/>
              <a:t> 管理 </a:t>
            </a:r>
            <a:r>
              <a:rPr lang="en-US" altLang="zh-TW" sz="2000" dirty="0"/>
              <a:t>&gt;</a:t>
            </a:r>
            <a:r>
              <a:rPr lang="zh-TW" altLang="en-US" sz="2000" dirty="0"/>
              <a:t> 外觀 </a:t>
            </a:r>
            <a:r>
              <a:rPr lang="en-US" altLang="zh-TW" sz="2000" dirty="0"/>
              <a:t>&gt;</a:t>
            </a:r>
            <a:r>
              <a:rPr lang="zh-TW" altLang="en-US" sz="2000" dirty="0"/>
              <a:t> 安裝啟用版型</a:t>
            </a:r>
          </a:p>
        </p:txBody>
      </p:sp>
    </p:spTree>
    <p:extLst>
      <p:ext uri="{BB962C8B-B14F-4D97-AF65-F5344CB8AC3E}">
        <p14:creationId xmlns:p14="http://schemas.microsoft.com/office/powerpoint/2010/main" val="682131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8EA7A7-0767-3970-AA92-B85002FCE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佈景主題設定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C9C62CE-A0F3-F579-0596-3AF44EB7E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p.</a:t>
            </a:r>
            <a:fld id="{BCB6D509-8DA5-46F4-BCBA-EA2918E24A1A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D35D004-45A4-BEEC-B316-C6421A70863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dirty="0"/>
              <a:t>外觀 </a:t>
            </a:r>
            <a:r>
              <a:rPr lang="en-US" altLang="zh-TW" dirty="0"/>
              <a:t>&gt;</a:t>
            </a:r>
            <a:r>
              <a:rPr lang="zh-TW" altLang="en-US" dirty="0"/>
              <a:t> 設定 </a:t>
            </a:r>
            <a:r>
              <a:rPr lang="en-US" altLang="zh-TW" dirty="0"/>
              <a:t>(</a:t>
            </a:r>
            <a:r>
              <a:rPr lang="zh-TW" altLang="en-US" dirty="0"/>
              <a:t>已啟用的版型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更換</a:t>
            </a:r>
            <a:r>
              <a:rPr lang="en-US" altLang="zh-TW" dirty="0"/>
              <a:t>LOGO</a:t>
            </a:r>
            <a:r>
              <a:rPr lang="zh-TW" altLang="en-US" dirty="0"/>
              <a:t>與</a:t>
            </a:r>
            <a:r>
              <a:rPr lang="en-US" altLang="zh-TW" dirty="0"/>
              <a:t>favicon</a:t>
            </a:r>
          </a:p>
          <a:p>
            <a:pPr lvl="1"/>
            <a:r>
              <a:rPr lang="en-US" altLang="zh-TW" dirty="0"/>
              <a:t>LOGO &gt; </a:t>
            </a:r>
            <a:r>
              <a:rPr lang="zh-TW" altLang="en-US" dirty="0"/>
              <a:t>取消勾選</a:t>
            </a:r>
            <a:r>
              <a:rPr lang="en-US" altLang="zh-TW" dirty="0"/>
              <a:t>use the logo supplied by the theme &gt; </a:t>
            </a:r>
            <a:r>
              <a:rPr lang="zh-TW" altLang="en-US" dirty="0"/>
              <a:t>上傳自己的</a:t>
            </a:r>
            <a:r>
              <a:rPr lang="en-US" altLang="zh-TW" dirty="0"/>
              <a:t>LOGO</a:t>
            </a:r>
            <a:r>
              <a:rPr lang="zh-TW" altLang="en-US" dirty="0"/>
              <a:t>圖檔</a:t>
            </a:r>
            <a:endParaRPr lang="en-US" altLang="zh-TW" dirty="0"/>
          </a:p>
          <a:p>
            <a:pPr lvl="1"/>
            <a:r>
              <a:rPr lang="en-US" altLang="zh-TW" dirty="0"/>
              <a:t>Favicon -&gt;</a:t>
            </a:r>
            <a:r>
              <a:rPr lang="zh-TW" altLang="en-US" dirty="0"/>
              <a:t>取消勾選</a:t>
            </a:r>
            <a:r>
              <a:rPr lang="en-US" altLang="zh-TW" dirty="0"/>
              <a:t>use the logo supplied by the theme &gt; </a:t>
            </a:r>
            <a:r>
              <a:rPr lang="zh-TW" altLang="en-US" dirty="0"/>
              <a:t>上傳自己的</a:t>
            </a:r>
            <a:r>
              <a:rPr lang="en-US" altLang="zh-TW" dirty="0"/>
              <a:t>icon</a:t>
            </a:r>
            <a:r>
              <a:rPr lang="zh-TW" altLang="en-US" dirty="0"/>
              <a:t>圖檔</a:t>
            </a:r>
            <a:endParaRPr lang="en-US" altLang="zh-TW" dirty="0"/>
          </a:p>
          <a:p>
            <a:pPr lvl="1"/>
            <a:r>
              <a:rPr lang="en-US" altLang="zh-TW" dirty="0"/>
              <a:t>Favicon</a:t>
            </a:r>
            <a:r>
              <a:rPr lang="zh-TW" altLang="en-US" dirty="0"/>
              <a:t>可以至</a:t>
            </a:r>
            <a:r>
              <a:rPr lang="en-US" altLang="zh-TW" dirty="0" err="1"/>
              <a:t>iconfinder</a:t>
            </a:r>
            <a:r>
              <a:rPr lang="zh-TW" altLang="en-US" dirty="0"/>
              <a:t>下載 </a:t>
            </a:r>
            <a:r>
              <a:rPr lang="en-US" altLang="zh-TW" dirty="0" err="1"/>
              <a:t>png</a:t>
            </a:r>
            <a:r>
              <a:rPr lang="zh-TW" altLang="en-US" dirty="0"/>
              <a:t>檔案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2818850-2971-F3AF-71E9-4FD84131F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777" y="3376559"/>
            <a:ext cx="2399870" cy="139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89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4E1CB9-1A8D-00B6-20FB-36C90244E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Georgia" panose="02040502050405020303" pitchFamily="18" charset="0"/>
              </a:rPr>
              <a:t>Content Types (</a:t>
            </a:r>
            <a:r>
              <a:rPr lang="zh-TW" altLang="en-US" dirty="0">
                <a:latin typeface="Georgia" panose="02040502050405020303" pitchFamily="18" charset="0"/>
              </a:rPr>
              <a:t>內容類型</a:t>
            </a:r>
            <a:r>
              <a:rPr lang="en-US" altLang="zh-TW" dirty="0">
                <a:latin typeface="Georgia" panose="02040502050405020303" pitchFamily="18" charset="0"/>
              </a:rPr>
              <a:t>)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670C0EC-958A-AEA1-3819-A2B1AE11A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p.</a:t>
            </a:r>
            <a:fld id="{BCB6D509-8DA5-46F4-BCBA-EA2918E24A1A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BB43DDB-BC04-7FE8-E29F-1B0DD51A2E5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/>
              <a:t>Node </a:t>
            </a:r>
            <a:r>
              <a:rPr lang="zh-TW" altLang="en-US" dirty="0"/>
              <a:t>是「內容」， </a:t>
            </a:r>
            <a:r>
              <a:rPr lang="en-US" altLang="zh-TW" dirty="0"/>
              <a:t>Content Type </a:t>
            </a:r>
            <a:r>
              <a:rPr lang="zh-TW" altLang="en-US" dirty="0"/>
              <a:t>是「產生內容的模板」</a:t>
            </a:r>
            <a:endParaRPr lang="en-US" altLang="zh-TW" dirty="0"/>
          </a:p>
          <a:p>
            <a:r>
              <a:rPr lang="en-US" altLang="zh-TW" dirty="0"/>
              <a:t>Content Type </a:t>
            </a:r>
            <a:r>
              <a:rPr lang="zh-TW" altLang="en-US" dirty="0"/>
              <a:t>定義不同種類的內容應該長什麼樣子</a:t>
            </a:r>
          </a:p>
          <a:p>
            <a:pPr lvl="1"/>
            <a:r>
              <a:rPr lang="zh-TW" altLang="en-US" dirty="0"/>
              <a:t>「新聞稿」類型</a:t>
            </a:r>
            <a:endParaRPr lang="en-US" altLang="zh-TW" dirty="0"/>
          </a:p>
          <a:p>
            <a:pPr lvl="1"/>
            <a:r>
              <a:rPr lang="zh-TW" altLang="en-US" dirty="0"/>
              <a:t>「產品」類型</a:t>
            </a:r>
            <a:endParaRPr lang="en-US" altLang="zh-TW" dirty="0"/>
          </a:p>
          <a:p>
            <a:pPr lvl="1"/>
            <a:r>
              <a:rPr lang="zh-TW" altLang="en-US" dirty="0"/>
              <a:t>「人員介紹」類型</a:t>
            </a:r>
          </a:p>
        </p:txBody>
      </p:sp>
    </p:spTree>
    <p:extLst>
      <p:ext uri="{BB962C8B-B14F-4D97-AF65-F5344CB8AC3E}">
        <p14:creationId xmlns:p14="http://schemas.microsoft.com/office/powerpoint/2010/main" val="676999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A372C-F2A3-7871-B4EA-A8C9BF8B9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49C507-2299-584C-6677-B4DDB675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Georgia" panose="02040502050405020303" pitchFamily="18" charset="0"/>
              </a:rPr>
              <a:t>Fields (</a:t>
            </a:r>
            <a:r>
              <a:rPr lang="zh-TW" altLang="en-US" dirty="0">
                <a:latin typeface="Georgia" panose="02040502050405020303" pitchFamily="18" charset="0"/>
              </a:rPr>
              <a:t>欄位</a:t>
            </a:r>
            <a:r>
              <a:rPr lang="en-US" altLang="zh-TW" dirty="0">
                <a:latin typeface="Georgia" panose="02040502050405020303" pitchFamily="18" charset="0"/>
              </a:rPr>
              <a:t>)</a:t>
            </a:r>
            <a:endParaRPr lang="zh-TW" altLang="en-US" dirty="0">
              <a:latin typeface="Georgia" panose="02040502050405020303" pitchFamily="18" charset="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868464B-7302-295E-B331-B571B620A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p.</a:t>
            </a:r>
            <a:fld id="{BCB6D509-8DA5-46F4-BCBA-EA2918E24A1A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47B8FBE-D5E2-FF1F-01D0-B302FCEF7FA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/>
              <a:t>Content Type </a:t>
            </a:r>
            <a:r>
              <a:rPr lang="zh-TW" altLang="en-US" dirty="0"/>
              <a:t>是由多個</a:t>
            </a:r>
            <a:r>
              <a:rPr lang="en-US" altLang="zh-TW" dirty="0"/>
              <a:t>Field</a:t>
            </a:r>
            <a:r>
              <a:rPr lang="zh-TW" altLang="en-US" dirty="0"/>
              <a:t>所組成</a:t>
            </a:r>
            <a:endParaRPr lang="en-US" altLang="zh-TW" dirty="0"/>
          </a:p>
          <a:p>
            <a:r>
              <a:rPr lang="en-US" altLang="zh-TW" dirty="0"/>
              <a:t>Field </a:t>
            </a:r>
            <a:r>
              <a:rPr lang="zh-TW" altLang="en-US" dirty="0"/>
              <a:t>是最小的資料儲存單位</a:t>
            </a:r>
            <a:endParaRPr lang="en-US" altLang="zh-TW" dirty="0"/>
          </a:p>
          <a:p>
            <a:pPr lvl="1"/>
            <a:r>
              <a:rPr lang="zh-TW" altLang="en-US" dirty="0"/>
              <a:t>如「標題」、「內文」、「圖片」、「日期」等</a:t>
            </a:r>
            <a:endParaRPr lang="en-US" altLang="zh-TW" dirty="0"/>
          </a:p>
          <a:p>
            <a:r>
              <a:rPr lang="zh-TW" altLang="en-US" dirty="0"/>
              <a:t>不同的 </a:t>
            </a:r>
            <a:r>
              <a:rPr lang="en-US" altLang="zh-TW" dirty="0"/>
              <a:t>Content Type </a:t>
            </a:r>
            <a:r>
              <a:rPr lang="zh-TW" altLang="en-US" dirty="0"/>
              <a:t>組合不同的 </a:t>
            </a:r>
            <a:r>
              <a:rPr lang="en-US" altLang="zh-TW" dirty="0"/>
              <a:t>Fields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9602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9546E7-8580-2EE7-F78B-E8242FE39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Georgia" panose="02040502050405020303" pitchFamily="18" charset="0"/>
              </a:rPr>
              <a:t>Field</a:t>
            </a:r>
            <a:r>
              <a:rPr lang="zh-TW" altLang="en-US" dirty="0">
                <a:latin typeface="Georgia" panose="02040502050405020303" pitchFamily="18" charset="0"/>
              </a:rPr>
              <a:t>類型 </a:t>
            </a:r>
            <a:r>
              <a:rPr lang="en-US" altLang="zh-TW" dirty="0">
                <a:latin typeface="Georgia" panose="02040502050405020303" pitchFamily="18" charset="0"/>
              </a:rPr>
              <a:t>(</a:t>
            </a:r>
            <a:r>
              <a:rPr lang="zh-TW" altLang="en-US" dirty="0">
                <a:latin typeface="Georgia" panose="02040502050405020303" pitchFamily="18" charset="0"/>
              </a:rPr>
              <a:t>核心</a:t>
            </a:r>
            <a:r>
              <a:rPr lang="en-US" altLang="zh-TW" dirty="0">
                <a:latin typeface="Georgia" panose="02040502050405020303" pitchFamily="18" charset="0"/>
              </a:rPr>
              <a:t>)</a:t>
            </a:r>
            <a:endParaRPr lang="zh-TW" altLang="en-US" dirty="0">
              <a:latin typeface="Georgia" panose="02040502050405020303" pitchFamily="18" charset="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0AC4733-CBF2-6CEA-C872-2C97A5EF7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p.</a:t>
            </a:r>
            <a:fld id="{BCB6D509-8DA5-46F4-BCBA-EA2918E24A1A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F8B86084-D4EE-2614-67B4-E391AE78C107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565328362"/>
              </p:ext>
            </p:extLst>
          </p:nvPr>
        </p:nvGraphicFramePr>
        <p:xfrm>
          <a:off x="804797" y="1193067"/>
          <a:ext cx="7534406" cy="3712600"/>
        </p:xfrm>
        <a:graphic>
          <a:graphicData uri="http://schemas.openxmlformats.org/drawingml/2006/table">
            <a:tbl>
              <a:tblPr/>
              <a:tblGrid>
                <a:gridCol w="3767203">
                  <a:extLst>
                    <a:ext uri="{9D8B030D-6E8A-4147-A177-3AD203B41FA5}">
                      <a16:colId xmlns:a16="http://schemas.microsoft.com/office/drawing/2014/main" val="2129924732"/>
                    </a:ext>
                  </a:extLst>
                </a:gridCol>
                <a:gridCol w="3767203">
                  <a:extLst>
                    <a:ext uri="{9D8B030D-6E8A-4147-A177-3AD203B41FA5}">
                      <a16:colId xmlns:a16="http://schemas.microsoft.com/office/drawing/2014/main" val="2600465167"/>
                    </a:ext>
                  </a:extLst>
                </a:gridCol>
              </a:tblGrid>
              <a:tr h="37126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欄位類型</a:t>
                      </a:r>
                      <a:endParaRPr 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6726" marR="56726" marT="28363" marB="283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儲存資料的範例</a:t>
                      </a:r>
                    </a:p>
                  </a:txBody>
                  <a:tcPr marL="56726" marR="56726" marT="28363" marB="283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1859785"/>
                  </a:ext>
                </a:extLst>
              </a:tr>
              <a:tr h="37126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Text</a:t>
                      </a:r>
                      <a:r>
                        <a:rPr 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</a:t>
                      </a: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</a:t>
                      </a: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6726" marR="56726" marT="28363" marB="283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字串</a:t>
                      </a: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 "</a:t>
                      </a:r>
                      <a:r>
                        <a:rPr 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Hello World"]</a:t>
                      </a:r>
                    </a:p>
                  </a:txBody>
                  <a:tcPr marL="56726" marR="56726" marT="28363" marB="283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340296"/>
                  </a:ext>
                </a:extLst>
              </a:tr>
              <a:tr h="37126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Text (long)</a:t>
                      </a:r>
                      <a:r>
                        <a:rPr 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長文字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6726" marR="56726" marT="28363" marB="283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字串</a:t>
                      </a: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 "&lt;p&gt;</a:t>
                      </a: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這是一段很長的內文。</a:t>
                      </a: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&lt;/p&gt;"]</a:t>
                      </a:r>
                      <a:endParaRPr lang="zh-TW" altLang="en-US" sz="12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6726" marR="56726" marT="28363" marB="283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043409"/>
                  </a:ext>
                </a:extLst>
              </a:tr>
              <a:tr h="37126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Number</a:t>
                      </a:r>
                      <a:r>
                        <a:rPr 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</a:t>
                      </a: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數字</a:t>
                      </a: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6726" marR="56726" marT="28363" marB="283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數值</a:t>
                      </a: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 199.99]</a:t>
                      </a: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或 </a:t>
                      </a: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整數</a:t>
                      </a: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 5]</a:t>
                      </a:r>
                      <a:endParaRPr lang="zh-TW" altLang="en-US" sz="12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6726" marR="56726" marT="28363" marB="283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6838"/>
                  </a:ext>
                </a:extLst>
              </a:tr>
              <a:tr h="37126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Boolean</a:t>
                      </a:r>
                      <a:r>
                        <a:rPr 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</a:t>
                      </a: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布林值</a:t>
                      </a: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6726" marR="56726" marT="28363" marB="283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布林值</a:t>
                      </a: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 1 (</a:t>
                      </a:r>
                      <a:r>
                        <a:rPr 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True)] </a:t>
                      </a: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或 </a:t>
                      </a: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布林值</a:t>
                      </a: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 0 (</a:t>
                      </a:r>
                      <a:r>
                        <a:rPr 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False)]</a:t>
                      </a:r>
                    </a:p>
                  </a:txBody>
                  <a:tcPr marL="56726" marR="56726" marT="28363" marB="283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24342"/>
                  </a:ext>
                </a:extLst>
              </a:tr>
              <a:tr h="37126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Image</a:t>
                      </a:r>
                      <a:r>
                        <a:rPr 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</a:t>
                      </a: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圖片</a:t>
                      </a: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6726" marR="56726" marT="28363" marB="283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檔案路徑</a:t>
                      </a: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檔名</a:t>
                      </a: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 image.jpg]</a:t>
                      </a:r>
                      <a:endParaRPr lang="zh-TW" altLang="en-US" sz="12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6726" marR="56726" marT="28363" marB="283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737299"/>
                  </a:ext>
                </a:extLst>
              </a:tr>
              <a:tr h="37126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File</a:t>
                      </a:r>
                      <a:r>
                        <a:rPr 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</a:t>
                      </a: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檔案</a:t>
                      </a: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6726" marR="56726" marT="28363" marB="283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檔案路徑</a:t>
                      </a: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檔名</a:t>
                      </a: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 </a:t>
                      </a:r>
                      <a:r>
                        <a:rPr 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report.pdf]</a:t>
                      </a:r>
                    </a:p>
                  </a:txBody>
                  <a:tcPr marL="56726" marR="56726" marT="28363" marB="283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026888"/>
                  </a:ext>
                </a:extLst>
              </a:tr>
              <a:tr h="37126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Date</a:t>
                      </a:r>
                      <a:r>
                        <a:rPr 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</a:t>
                      </a: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/ </a:t>
                      </a:r>
                      <a:r>
                        <a:rPr lang="en-US" sz="1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Datetime</a:t>
                      </a:r>
                      <a:r>
                        <a:rPr 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</a:t>
                      </a: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日期時間</a:t>
                      </a: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6726" marR="56726" marT="28363" marB="283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格式化時間</a:t>
                      </a: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 2025-01-01</a:t>
                      </a:r>
                      <a:r>
                        <a:rPr 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T10:30:00]</a:t>
                      </a:r>
                    </a:p>
                  </a:txBody>
                  <a:tcPr marL="56726" marR="56726" marT="28363" marB="283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72457"/>
                  </a:ext>
                </a:extLst>
              </a:tr>
              <a:tr h="37126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List (Text/Number)</a:t>
                      </a:r>
                      <a:r>
                        <a:rPr 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</a:t>
                      </a: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清單</a:t>
                      </a: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6726" marR="56726" marT="28363" marB="283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選項值</a:t>
                      </a: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 'red']</a:t>
                      </a: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或 </a:t>
                      </a: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選項值</a:t>
                      </a: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 ['A', 'B']]</a:t>
                      </a:r>
                      <a:endParaRPr lang="zh-TW" altLang="en-US" sz="12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6726" marR="56726" marT="28363" marB="283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667171"/>
                  </a:ext>
                </a:extLst>
              </a:tr>
              <a:tr h="37126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Entity Reference</a:t>
                      </a:r>
                      <a:r>
                        <a:rPr 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實體參照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6726" marR="56726" marT="28363" marB="283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實體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ID: 123]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指向另一個內容的 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ID)</a:t>
                      </a:r>
                    </a:p>
                  </a:txBody>
                  <a:tcPr marL="56726" marR="56726" marT="28363" marB="283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1153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34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EAC10-6B4A-0ADB-578B-4FA9E90C4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174693-F0E3-A76A-7BF1-B6D3797CF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Georgia" panose="02040502050405020303" pitchFamily="18" charset="0"/>
              </a:rPr>
              <a:t>Field</a:t>
            </a:r>
            <a:r>
              <a:rPr lang="zh-TW" altLang="en-US" dirty="0">
                <a:latin typeface="Georgia" panose="02040502050405020303" pitchFamily="18" charset="0"/>
              </a:rPr>
              <a:t>類型 </a:t>
            </a:r>
            <a:r>
              <a:rPr lang="en-US" altLang="zh-TW" dirty="0">
                <a:latin typeface="Georgia" panose="02040502050405020303" pitchFamily="18" charset="0"/>
              </a:rPr>
              <a:t>(</a:t>
            </a:r>
            <a:r>
              <a:rPr lang="zh-TW" altLang="en-US" dirty="0">
                <a:latin typeface="Georgia" panose="02040502050405020303" pitchFamily="18" charset="0"/>
              </a:rPr>
              <a:t>外掛</a:t>
            </a:r>
            <a:r>
              <a:rPr lang="en-US" altLang="zh-TW" dirty="0">
                <a:latin typeface="Georgia" panose="02040502050405020303" pitchFamily="18" charset="0"/>
              </a:rPr>
              <a:t>)</a:t>
            </a:r>
            <a:endParaRPr lang="zh-TW" altLang="en-US" dirty="0">
              <a:latin typeface="Georgia" panose="02040502050405020303" pitchFamily="18" charset="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042E389-E1E1-8BBC-79A3-844A8599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p.</a:t>
            </a:r>
            <a:fld id="{BCB6D509-8DA5-46F4-BCBA-EA2918E24A1A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graphicFrame>
        <p:nvGraphicFramePr>
          <p:cNvPr id="10" name="內容版面配置區 9">
            <a:extLst>
              <a:ext uri="{FF2B5EF4-FFF2-40B4-BE49-F238E27FC236}">
                <a16:creationId xmlns:a16="http://schemas.microsoft.com/office/drawing/2014/main" id="{6C355BC6-4C29-C187-E77E-A1EA742A7A4D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656167735"/>
              </p:ext>
            </p:extLst>
          </p:nvPr>
        </p:nvGraphicFramePr>
        <p:xfrm>
          <a:off x="645090" y="1271577"/>
          <a:ext cx="7853820" cy="3614961"/>
        </p:xfrm>
        <a:graphic>
          <a:graphicData uri="http://schemas.openxmlformats.org/drawingml/2006/table">
            <a:tbl>
              <a:tblPr/>
              <a:tblGrid>
                <a:gridCol w="1772433">
                  <a:extLst>
                    <a:ext uri="{9D8B030D-6E8A-4147-A177-3AD203B41FA5}">
                      <a16:colId xmlns:a16="http://schemas.microsoft.com/office/drawing/2014/main" val="4071568514"/>
                    </a:ext>
                  </a:extLst>
                </a:gridCol>
                <a:gridCol w="6081387">
                  <a:extLst>
                    <a:ext uri="{9D8B030D-6E8A-4147-A177-3AD203B41FA5}">
                      <a16:colId xmlns:a16="http://schemas.microsoft.com/office/drawing/2014/main" val="3581082158"/>
                    </a:ext>
                  </a:extLst>
                </a:gridCol>
              </a:tblGrid>
              <a:tr h="5164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欄位類型</a:t>
                      </a:r>
                      <a:endParaRPr 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7326" marR="57326" marT="28663" marB="286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應用情境與優勢</a:t>
                      </a:r>
                    </a:p>
                  </a:txBody>
                  <a:tcPr marL="57326" marR="57326" marT="28663" marB="286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802504"/>
                  </a:ext>
                </a:extLst>
              </a:tr>
              <a:tr h="5164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Address</a:t>
                      </a:r>
                      <a:r>
                        <a:rPr 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</a:t>
                      </a: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地址</a:t>
                      </a: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7326" marR="57326" marT="28663" marB="286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專門用於結構化儲存地址資訊 </a:t>
                      </a: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國家、郵遞區號、街道、城市等</a:t>
                      </a: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，便於國際化和資料處理。</a:t>
                      </a:r>
                    </a:p>
                  </a:txBody>
                  <a:tcPr marL="57326" marR="57326" marT="28663" marB="286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39497"/>
                  </a:ext>
                </a:extLst>
              </a:tr>
              <a:tr h="5164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Geolocation</a:t>
                      </a:r>
                      <a:r>
                        <a:rPr 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</a:t>
                      </a: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地理位置</a:t>
                      </a: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7326" marR="57326" marT="28663" marB="286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儲存經緯度，通常用於地圖展示 </a:t>
                      </a: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 </a:t>
                      </a: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Google Maps </a:t>
                      </a: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或 </a:t>
                      </a: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Leaflet)</a:t>
                      </a: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。對於需要標示地點的內容非常重要。</a:t>
                      </a:r>
                    </a:p>
                  </a:txBody>
                  <a:tcPr marL="57326" marR="57326" marT="28663" marB="286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867057"/>
                  </a:ext>
                </a:extLst>
              </a:tr>
              <a:tr h="5164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Media</a:t>
                      </a:r>
                      <a:r>
                        <a:rPr 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</a:t>
                      </a: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媒體實體</a:t>
                      </a: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7326" marR="57326" marT="28663" marB="286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這是現代 </a:t>
                      </a: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Drupal </a:t>
                      </a: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網站的標準做法。它不直接儲存圖片或影片，而是參照一個獨立的「媒體實體」，讓同一張圖片或影片可以在網站上重複使用和集中管理。</a:t>
                      </a:r>
                    </a:p>
                  </a:txBody>
                  <a:tcPr marL="57326" marR="57326" marT="28663" marB="286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4360610"/>
                  </a:ext>
                </a:extLst>
              </a:tr>
              <a:tr h="5164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Link</a:t>
                      </a:r>
                      <a:r>
                        <a:rPr 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</a:t>
                      </a: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連結</a:t>
                      </a: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7326" marR="57326" marT="28663" marB="286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提供一個專用的欄位來儲存 </a:t>
                      </a: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URL </a:t>
                      </a: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和連結文字。</a:t>
                      </a:r>
                    </a:p>
                  </a:txBody>
                  <a:tcPr marL="57326" marR="57326" marT="28663" marB="286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385796"/>
                  </a:ext>
                </a:extLst>
              </a:tr>
              <a:tr h="5164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Paragraphs</a:t>
                      </a:r>
                      <a:r>
                        <a:rPr 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</a:t>
                      </a: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段落</a:t>
                      </a: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7326" marR="57326" marT="28663" marB="286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TW" altLang="en-US" sz="1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非常重要的佈局工具</a:t>
                      </a: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。它允許內容編輯者在單一內容類型中，自由組合不同結構的「段落」元件 </a:t>
                      </a: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如：輪播圖、三欄式文字、引用區塊等</a:t>
                      </a: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，實現靈活的頁面佈局。</a:t>
                      </a:r>
                    </a:p>
                  </a:txBody>
                  <a:tcPr marL="57326" marR="57326" marT="28663" marB="286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3502835"/>
                  </a:ext>
                </a:extLst>
              </a:tr>
              <a:tr h="5164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Color</a:t>
                      </a:r>
                      <a:r>
                        <a:rPr 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</a:t>
                      </a: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顏色選擇器</a:t>
                      </a:r>
                      <a:r>
                        <a:rPr lang="en-US" alt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7326" marR="57326" marT="28663" marB="286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允許使用者透過介面選擇顏色，並儲存其 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Hex 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或 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RGB 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值。</a:t>
                      </a:r>
                    </a:p>
                  </a:txBody>
                  <a:tcPr marL="57326" marR="57326" marT="28663" marB="286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024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049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Formulating a Research Problem for University Students by Slidesgo">
  <a:themeElements>
    <a:clrScheme name="Simple Light">
      <a:dk1>
        <a:srgbClr val="0A0A0A"/>
      </a:dk1>
      <a:lt1>
        <a:srgbClr val="F9F9F9"/>
      </a:lt1>
      <a:dk2>
        <a:srgbClr val="DDDDDD"/>
      </a:dk2>
      <a:lt2>
        <a:srgbClr val="B3B4B3"/>
      </a:lt2>
      <a:accent1>
        <a:srgbClr val="878887"/>
      </a:accent1>
      <a:accent2>
        <a:srgbClr val="5F616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A0A0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</TotalTime>
  <Words>1362</Words>
  <Application>Microsoft Office PowerPoint</Application>
  <PresentationFormat>如螢幕大小 (16:9)</PresentationFormat>
  <Paragraphs>154</Paragraphs>
  <Slides>18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Commissioner</vt:lpstr>
      <vt:lpstr>Golos Text</vt:lpstr>
      <vt:lpstr>微軟正黑體</vt:lpstr>
      <vt:lpstr>Arial</vt:lpstr>
      <vt:lpstr>Georgia</vt:lpstr>
      <vt:lpstr>Montserrat ExtraBold</vt:lpstr>
      <vt:lpstr>Formulating a Research Problem for University Students by Slidesgo</vt:lpstr>
      <vt:lpstr>Drupal 簡介與操作</vt:lpstr>
      <vt:lpstr>Node (節點)</vt:lpstr>
      <vt:lpstr>Themes (佈景主題)</vt:lpstr>
      <vt:lpstr>佈景主題安裝</vt:lpstr>
      <vt:lpstr>佈景主題設定</vt:lpstr>
      <vt:lpstr>Content Types (內容類型)</vt:lpstr>
      <vt:lpstr>Fields (欄位)</vt:lpstr>
      <vt:lpstr>Field類型 (核心)</vt:lpstr>
      <vt:lpstr>Field類型 (外掛)</vt:lpstr>
      <vt:lpstr>建立內容類型</vt:lpstr>
      <vt:lpstr>建立內容欄位(管理欄位)</vt:lpstr>
      <vt:lpstr>管理表單顯示、管理顯示</vt:lpstr>
      <vt:lpstr>管理權限</vt:lpstr>
      <vt:lpstr>Taxonomy (分類)</vt:lpstr>
      <vt:lpstr>於內容類型中引用分類</vt:lpstr>
      <vt:lpstr>Blocks (區塊)</vt:lpstr>
      <vt:lpstr>Views (檢視)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課程簡介 &amp; HTML文件基本結構</dc:title>
  <cp:lastModifiedBy>USER</cp:lastModifiedBy>
  <cp:revision>140</cp:revision>
  <dcterms:modified xsi:type="dcterms:W3CDTF">2025-12-10T00:47:41Z</dcterms:modified>
</cp:coreProperties>
</file>